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98" r:id="rId5"/>
    <p:sldId id="300" r:id="rId6"/>
    <p:sldId id="299" r:id="rId7"/>
    <p:sldId id="260" r:id="rId8"/>
    <p:sldId id="261" r:id="rId9"/>
    <p:sldId id="262" r:id="rId10"/>
    <p:sldId id="263" r:id="rId11"/>
    <p:sldId id="266" r:id="rId12"/>
    <p:sldId id="267" r:id="rId13"/>
    <p:sldId id="268" r:id="rId14"/>
    <p:sldId id="288" r:id="rId15"/>
    <p:sldId id="289" r:id="rId16"/>
    <p:sldId id="290" r:id="rId17"/>
    <p:sldId id="291" r:id="rId18"/>
    <p:sldId id="292" r:id="rId19"/>
    <p:sldId id="274" r:id="rId20"/>
    <p:sldId id="275" r:id="rId21"/>
    <p:sldId id="301" r:id="rId22"/>
    <p:sldId id="276" r:id="rId23"/>
    <p:sldId id="277" r:id="rId24"/>
  </p:sldIdLst>
  <p:sldSz cx="12192000" cy="6858000"/>
  <p:notesSz cx="6797675" cy="9926638"/>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76"/>
    <p:restoredTop sz="95179"/>
  </p:normalViewPr>
  <p:slideViewPr>
    <p:cSldViewPr snapToGrid="0">
      <p:cViewPr varScale="1">
        <p:scale>
          <a:sx n="78" d="100"/>
          <a:sy n="78" d="100"/>
        </p:scale>
        <p:origin x="192" y="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C5DC340-6DD9-4B71-8BB2-A96937BD5BDF}" type="datetimeFigureOut">
              <a:rPr lang="zh-CN" altLang="en-US" smtClean="0"/>
              <a:t>2020/5/28</a:t>
            </a:fld>
            <a:endParaRPr lang="zh-CN" altLang="en-US"/>
          </a:p>
        </p:txBody>
      </p:sp>
      <p:sp>
        <p:nvSpPr>
          <p:cNvPr id="4" name="页脚占位符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790E0A6-1ABF-40E2-9F73-9796BA706C71}" type="slidenum">
              <a:rPr lang="zh-CN" altLang="en-US" smtClean="0"/>
              <a:t>‹#›</a:t>
            </a:fld>
            <a:endParaRPr lang="zh-CN" altLang="en-US"/>
          </a:p>
        </p:txBody>
      </p:sp>
    </p:spTree>
    <p:extLst>
      <p:ext uri="{BB962C8B-B14F-4D97-AF65-F5344CB8AC3E}">
        <p14:creationId xmlns:p14="http://schemas.microsoft.com/office/powerpoint/2010/main" val="36052829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8BE56B8-37C2-4CDC-B585-F6ACCBFA764A}" type="datetimeFigureOut">
              <a:rPr lang="zh-CN" altLang="en-US" smtClean="0"/>
              <a:t>2020/5/28</a:t>
            </a:fld>
            <a:endParaRPr lang="zh-CN" altLang="en-US"/>
          </a:p>
        </p:txBody>
      </p:sp>
      <p:sp>
        <p:nvSpPr>
          <p:cNvPr id="4" name="幻灯片图像占位符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0FE6AC4-BD8B-41EE-8AFB-7ACF88CB9F39}" type="slidenum">
              <a:rPr lang="zh-CN" altLang="en-US" smtClean="0"/>
              <a:t>‹#›</a:t>
            </a:fld>
            <a:endParaRPr lang="zh-CN" altLang="en-US"/>
          </a:p>
        </p:txBody>
      </p:sp>
    </p:spTree>
    <p:extLst>
      <p:ext uri="{BB962C8B-B14F-4D97-AF65-F5344CB8AC3E}">
        <p14:creationId xmlns:p14="http://schemas.microsoft.com/office/powerpoint/2010/main" val="3097963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B0FE6AC4-BD8B-41EE-8AFB-7ACF88CB9F39}" type="slidenum">
              <a:rPr lang="zh-CN" altLang="en-US" smtClean="0"/>
              <a:t>1</a:t>
            </a:fld>
            <a:endParaRPr lang="zh-CN" altLang="en-US"/>
          </a:p>
        </p:txBody>
      </p:sp>
    </p:spTree>
    <p:extLst>
      <p:ext uri="{BB962C8B-B14F-4D97-AF65-F5344CB8AC3E}">
        <p14:creationId xmlns:p14="http://schemas.microsoft.com/office/powerpoint/2010/main" val="44177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AF9FCCC-C735-4E0A-815B-E2FA61D797C3}" type="slidenum">
              <a:rPr lang="zh-CN" altLang="en-US" smtClean="0">
                <a:solidFill>
                  <a:prstClr val="black"/>
                </a:solidFill>
              </a:rPr>
              <a:pPr/>
              <a:t>4</a:t>
            </a:fld>
            <a:endParaRPr lang="zh-CN" altLang="en-US">
              <a:solidFill>
                <a:prstClr val="black"/>
              </a:solidFill>
            </a:endParaRPr>
          </a:p>
        </p:txBody>
      </p:sp>
    </p:spTree>
    <p:extLst>
      <p:ext uri="{BB962C8B-B14F-4D97-AF65-F5344CB8AC3E}">
        <p14:creationId xmlns:p14="http://schemas.microsoft.com/office/powerpoint/2010/main" val="487070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B0FE6AC4-BD8B-41EE-8AFB-7ACF88CB9F39}" type="slidenum">
              <a:rPr lang="zh-CN" altLang="en-US" smtClean="0"/>
              <a:t>11</a:t>
            </a:fld>
            <a:endParaRPr lang="zh-CN" altLang="en-US"/>
          </a:p>
        </p:txBody>
      </p:sp>
    </p:spTree>
    <p:extLst>
      <p:ext uri="{BB962C8B-B14F-4D97-AF65-F5344CB8AC3E}">
        <p14:creationId xmlns:p14="http://schemas.microsoft.com/office/powerpoint/2010/main" val="1203315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B0FE6AC4-BD8B-41EE-8AFB-7ACF88CB9F39}" type="slidenum">
              <a:rPr lang="zh-CN" altLang="en-US" smtClean="0"/>
              <a:t>12</a:t>
            </a:fld>
            <a:endParaRPr lang="zh-CN" altLang="en-US"/>
          </a:p>
        </p:txBody>
      </p:sp>
    </p:spTree>
    <p:extLst>
      <p:ext uri="{BB962C8B-B14F-4D97-AF65-F5344CB8AC3E}">
        <p14:creationId xmlns:p14="http://schemas.microsoft.com/office/powerpoint/2010/main" val="859671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AE09EADA-E9D4-C443-B19B-AA5C81BF5884}" type="datetime1">
              <a:rPr lang="zh-CN" altLang="en-US" smtClean="0"/>
              <a:t>2020/5/28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2929954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19D79F3-B68F-874A-86A2-918D27D86726}" type="datetime1">
              <a:rPr lang="zh-CN" altLang="en-US" smtClean="0"/>
              <a:t>2020/5/28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2875164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A77C9A4-7271-B34F-B066-FA50B01D1393}" type="datetime1">
              <a:rPr lang="zh-CN" altLang="en-US" smtClean="0"/>
              <a:t>2020/5/28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284167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D080587-94D9-FE46-A71C-96ACAD0BA419}" type="datetime1">
              <a:rPr lang="zh-CN" altLang="en-US" smtClean="0"/>
              <a:t>2020/5/28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3661337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2231A57-8315-184B-A58F-BAAEEC5C78FF}" type="datetime1">
              <a:rPr lang="zh-CN" altLang="en-US" smtClean="0"/>
              <a:t>2020/5/28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3762232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65059BB-FEE5-B246-BDDF-6E92EA359AAD}" type="datetime1">
              <a:rPr lang="zh-CN" altLang="en-US" smtClean="0"/>
              <a:t>2020/5/28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2817709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57150E0-E55A-5F41-92D9-5248DF577E59}" type="datetime1">
              <a:rPr lang="zh-CN" altLang="en-US" smtClean="0"/>
              <a:t>2020/5/28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1509993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A0A4B46-25C8-AD4F-B915-7FC3DD1CB8CE}" type="datetime1">
              <a:rPr lang="zh-CN" altLang="en-US" smtClean="0"/>
              <a:t>2020/5/28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836196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39D494F-2867-9747-A1DC-40B7D91D3D91}" type="datetime1">
              <a:rPr lang="zh-CN" altLang="en-US" smtClean="0"/>
              <a:t>2020/5/28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186933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D06B09F-6252-434F-8E96-DFAD971C3C3F}" type="datetime1">
              <a:rPr lang="zh-CN" altLang="en-US" smtClean="0"/>
              <a:t>2020/5/28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1908047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36F4A10-0F87-CD48-9694-B7B1C61F696F}" type="datetime1">
              <a:rPr lang="zh-CN" altLang="en-US" smtClean="0"/>
              <a:t>2020/5/28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33521234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3B977-D00F-1549-AB43-570EE1545A9D}" type="datetime1">
              <a:rPr lang="zh-CN" altLang="en-US" smtClean="0"/>
              <a:t>2020/5/28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4144893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40904" y="591866"/>
            <a:ext cx="10031896" cy="2387600"/>
          </a:xfrm>
        </p:spPr>
        <p:txBody>
          <a:bodyPr>
            <a:normAutofit fontScale="90000"/>
          </a:bodyPr>
          <a:lstStyle/>
          <a:p>
            <a:r>
              <a:rPr lang="en-US" altLang="zh-CN" dirty="0">
                <a:latin typeface="Arial" panose="020B0604020202020204" pitchFamily="34" charset="0"/>
                <a:cs typeface="Arial" panose="020B0604020202020204" pitchFamily="34" charset="0"/>
              </a:rPr>
              <a:t>28-Homobrassinolide- </a:t>
            </a:r>
            <a:r>
              <a:rPr lang="en-US" altLang="zh-CN" dirty="0" smtClean="0">
                <a:latin typeface="Arial" panose="020B0604020202020204" pitchFamily="34" charset="0"/>
                <a:cs typeface="Arial" panose="020B0604020202020204" pitchFamily="34" charset="0"/>
              </a:rPr>
              <a:t>CIPAC Small Scale Collaborative Study</a:t>
            </a:r>
            <a:endParaRPr lang="zh-CN" altLang="en-US" dirty="0">
              <a:latin typeface="Arial" panose="020B0604020202020204" pitchFamily="34" charset="0"/>
              <a:cs typeface="Arial" panose="020B0604020202020204" pitchFamily="34" charset="0"/>
            </a:endParaRPr>
          </a:p>
        </p:txBody>
      </p:sp>
      <p:sp>
        <p:nvSpPr>
          <p:cNvPr id="4" name="副标题 2"/>
          <p:cNvSpPr>
            <a:spLocks noGrp="1"/>
          </p:cNvSpPr>
          <p:nvPr>
            <p:ph type="subTitle" idx="1"/>
          </p:nvPr>
        </p:nvSpPr>
        <p:spPr>
          <a:xfrm>
            <a:off x="4373217" y="3694198"/>
            <a:ext cx="7328245" cy="1547310"/>
          </a:xfrm>
        </p:spPr>
        <p:txBody>
          <a:bodyPr>
            <a:noAutofit/>
          </a:bodyPr>
          <a:lstStyle/>
          <a:p>
            <a:pPr algn="l"/>
            <a:r>
              <a:rPr lang="en-US" altLang="zh-CN" sz="2000" dirty="0" smtClean="0">
                <a:latin typeface="Arial" panose="020B0604020202020204" pitchFamily="34" charset="0"/>
                <a:cs typeface="Arial" panose="020B0604020202020204" pitchFamily="34" charset="0"/>
              </a:rPr>
              <a:t>CIPAC </a:t>
            </a:r>
            <a:r>
              <a:rPr lang="en-US" altLang="zh-CN" sz="2000" dirty="0">
                <a:latin typeface="Arial" panose="020B0604020202020204" pitchFamily="34" charset="0"/>
                <a:cs typeface="Arial" panose="020B0604020202020204" pitchFamily="34" charset="0"/>
              </a:rPr>
              <a:t>technical meeting </a:t>
            </a:r>
            <a:r>
              <a:rPr lang="en-US" altLang="zh-CN" sz="2000" dirty="0" smtClean="0">
                <a:latin typeface="Arial" panose="020B0604020202020204" pitchFamily="34" charset="0"/>
                <a:cs typeface="Arial" panose="020B0604020202020204" pitchFamily="34" charset="0"/>
              </a:rPr>
              <a:t>2020</a:t>
            </a:r>
            <a:endParaRPr lang="en-US" altLang="zh-CN" sz="2000" dirty="0">
              <a:latin typeface="Arial" panose="020B0604020202020204" pitchFamily="34" charset="0"/>
              <a:cs typeface="Arial" panose="020B0604020202020204" pitchFamily="34" charset="0"/>
            </a:endParaRPr>
          </a:p>
          <a:p>
            <a:pPr algn="l"/>
            <a:r>
              <a:rPr lang="en-US" altLang="zh-CN" sz="2000" dirty="0" smtClean="0">
                <a:latin typeface="Arial" panose="020B0604020202020204" pitchFamily="34" charset="0"/>
                <a:cs typeface="Arial" panose="020B0604020202020204" pitchFamily="34" charset="0"/>
              </a:rPr>
              <a:t>Jason Zhang </a:t>
            </a:r>
            <a:r>
              <a:rPr lang="en-US" altLang="zh-CN" sz="2000" dirty="0">
                <a:latin typeface="Arial" panose="020B0604020202020204" pitchFamily="34" charset="0"/>
                <a:cs typeface="Arial" panose="020B0604020202020204" pitchFamily="34" charset="0"/>
              </a:rPr>
              <a:t>(Chinese </a:t>
            </a:r>
            <a:r>
              <a:rPr lang="en-US" altLang="zh-CN" sz="2000" dirty="0" smtClean="0">
                <a:latin typeface="Arial" panose="020B0604020202020204" pitchFamily="34" charset="0"/>
                <a:cs typeface="Arial" panose="020B0604020202020204" pitchFamily="34" charset="0"/>
              </a:rPr>
              <a:t>Pesticide Advisory Committee, </a:t>
            </a:r>
            <a:r>
              <a:rPr lang="en-US" altLang="zh-CN" sz="2000" dirty="0">
                <a:latin typeface="Arial" panose="020B0604020202020204" pitchFamily="34" charset="0"/>
                <a:cs typeface="Arial" panose="020B0604020202020204" pitchFamily="34" charset="0"/>
              </a:rPr>
              <a:t>CHIPAC</a:t>
            </a:r>
            <a:r>
              <a:rPr lang="en-US" altLang="zh-CN" sz="2000" dirty="0" smtClean="0">
                <a:latin typeface="Arial" panose="020B0604020202020204" pitchFamily="34" charset="0"/>
                <a:cs typeface="Arial" panose="020B0604020202020204" pitchFamily="34" charset="0"/>
              </a:rPr>
              <a:t>)</a:t>
            </a:r>
            <a:endParaRPr lang="en-US" altLang="zh-CN" sz="2000" dirty="0">
              <a:latin typeface="Arial" panose="020B0604020202020204" pitchFamily="34" charset="0"/>
              <a:cs typeface="Arial" panose="020B0604020202020204" pitchFamily="34" charset="0"/>
            </a:endParaRPr>
          </a:p>
        </p:txBody>
      </p:sp>
      <p:sp>
        <p:nvSpPr>
          <p:cNvPr id="5" name="文本框 4"/>
          <p:cNvSpPr txBox="1"/>
          <p:nvPr/>
        </p:nvSpPr>
        <p:spPr>
          <a:xfrm>
            <a:off x="4134525" y="5241508"/>
            <a:ext cx="7225055" cy="400110"/>
          </a:xfrm>
          <a:prstGeom prst="rect">
            <a:avLst/>
          </a:prstGeom>
          <a:noFill/>
        </p:spPr>
        <p:txBody>
          <a:bodyPr wrap="none" rtlCol="0">
            <a:spAutoFit/>
          </a:bodyPr>
          <a:lstStyle/>
          <a:p>
            <a:r>
              <a:rPr lang="en-US" altLang="zh-CN" sz="2000" dirty="0">
                <a:latin typeface="Arial" panose="020B0604020202020204" pitchFamily="34" charset="0"/>
                <a:cs typeface="Arial" panose="020B0604020202020204" pitchFamily="34" charset="0"/>
              </a:rPr>
              <a:t>Method developed by Jiangxi </a:t>
            </a:r>
            <a:r>
              <a:rPr lang="en-US" altLang="zh-CN" sz="2000" dirty="0" err="1">
                <a:latin typeface="Arial" panose="020B0604020202020204" pitchFamily="34" charset="0"/>
                <a:cs typeface="Arial" panose="020B0604020202020204" pitchFamily="34" charset="0"/>
              </a:rPr>
              <a:t>Windeal</a:t>
            </a:r>
            <a:r>
              <a:rPr lang="en-US" altLang="zh-CN" sz="2000" dirty="0">
                <a:latin typeface="Arial" panose="020B0604020202020204" pitchFamily="34" charset="0"/>
                <a:cs typeface="Arial" panose="020B0604020202020204" pitchFamily="34" charset="0"/>
              </a:rPr>
              <a:t> Biotechnology Co., Ltd.</a:t>
            </a:r>
          </a:p>
        </p:txBody>
      </p:sp>
      <p:sp>
        <p:nvSpPr>
          <p:cNvPr id="3" name="幻灯片编号占位符 2"/>
          <p:cNvSpPr>
            <a:spLocks noGrp="1"/>
          </p:cNvSpPr>
          <p:nvPr>
            <p:ph type="sldNum" sz="quarter" idx="12"/>
          </p:nvPr>
        </p:nvSpPr>
        <p:spPr/>
        <p:txBody>
          <a:bodyPr/>
          <a:lstStyle/>
          <a:p>
            <a:fld id="{04BAE5B3-BE46-4E18-80F1-3E1CF5BEC112}" type="slidenum">
              <a:rPr lang="zh-CN" altLang="en-US" smtClean="0"/>
              <a:t>1</a:t>
            </a:fld>
            <a:endParaRPr lang="zh-CN" altLang="en-US" dirty="0"/>
          </a:p>
        </p:txBody>
      </p:sp>
    </p:spTree>
    <p:extLst>
      <p:ext uri="{BB962C8B-B14F-4D97-AF65-F5344CB8AC3E}">
        <p14:creationId xmlns:p14="http://schemas.microsoft.com/office/powerpoint/2010/main" val="16198461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81112" y="739035"/>
            <a:ext cx="7429499" cy="80872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r>
              <a:rPr lang="en-US" altLang="zh-CN" dirty="0" smtClean="0">
                <a:latin typeface="Helvetica" pitchFamily="34" charset="0"/>
                <a:cs typeface="Helvetica" pitchFamily="34" charset="0"/>
              </a:rPr>
              <a:t>Analytical conditions</a:t>
            </a:r>
            <a:endParaRPr lang="zh-CN" altLang="en-US" dirty="0">
              <a:latin typeface="Helvetica" pitchFamily="34" charset="0"/>
              <a:cs typeface="Helvetica" pitchFamily="34"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2054478511"/>
              </p:ext>
            </p:extLst>
          </p:nvPr>
        </p:nvGraphicFramePr>
        <p:xfrm>
          <a:off x="1272209" y="1683026"/>
          <a:ext cx="8945217" cy="3657223"/>
        </p:xfrm>
        <a:graphic>
          <a:graphicData uri="http://schemas.openxmlformats.org/drawingml/2006/table">
            <a:tbl>
              <a:tblPr/>
              <a:tblGrid>
                <a:gridCol w="1492142"/>
                <a:gridCol w="7453075"/>
              </a:tblGrid>
              <a:tr h="455908">
                <a:tc>
                  <a:txBody>
                    <a:bodyPr/>
                    <a:lstStyle/>
                    <a:p>
                      <a:pPr marL="36000" algn="l" fontAlgn="ctr"/>
                      <a:r>
                        <a:rPr lang="en-US" sz="1500" b="1" i="0" u="none" strike="noStrike" dirty="0">
                          <a:solidFill>
                            <a:srgbClr val="000000"/>
                          </a:solidFill>
                          <a:effectLst/>
                          <a:latin typeface="Arial" panose="020B0604020202020204" pitchFamily="34" charset="0"/>
                          <a:ea typeface="宋体" panose="02010600030101010101" pitchFamily="2" charset="-122"/>
                        </a:rPr>
                        <a:t>Lab Number</a:t>
                      </a:r>
                    </a:p>
                  </a:txBody>
                  <a:tcPr marL="9522" marR="9522"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fontAlgn="ctr"/>
                      <a:r>
                        <a:rPr lang="en-US" sz="1500" b="1" i="0" u="none" strike="noStrike" dirty="0">
                          <a:solidFill>
                            <a:srgbClr val="000000"/>
                          </a:solidFill>
                          <a:effectLst/>
                          <a:latin typeface="Arial" panose="020B0604020202020204" pitchFamily="34" charset="0"/>
                          <a:ea typeface="宋体" panose="02010600030101010101" pitchFamily="2" charset="-122"/>
                        </a:rPr>
                        <a:t>Analytical Conditions</a:t>
                      </a:r>
                    </a:p>
                  </a:txBody>
                  <a:tcPr marL="9522" marR="9522"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727">
                <a:tc>
                  <a:txBody>
                    <a:bodyPr/>
                    <a:lstStyle/>
                    <a:p>
                      <a:pPr marL="36000"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Laboratory 1</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indent="-1350645" algn="l"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Column: SHIMADZU, </a:t>
                      </a: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4.6</a:t>
                      </a:r>
                      <a:r>
                        <a:rPr lang="en-US" altLang="zh-CN"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mm</a:t>
                      </a: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×250mm</a:t>
                      </a: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 8FR98171</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p>
                      <a:pPr marL="36000" indent="-1350645" algn="l"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Remarks: None</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727">
                <a:tc>
                  <a:txBody>
                    <a:bodyPr/>
                    <a:lstStyle/>
                    <a:p>
                      <a:pPr marL="36000"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Arial" panose="020B0604020202020204" pitchFamily="34" charset="0"/>
                        </a:rPr>
                        <a:t>Laboratory 2</a:t>
                      </a:r>
                      <a:endParaRPr lang="zh-CN" sz="1600" kern="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indent="-1350645" algn="l"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Column: Elite, 4.6mm×250mm, E2616571</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p>
                      <a:pPr marL="36000" indent="-1350645" algn="l"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Remarks: None</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727">
                <a:tc>
                  <a:txBody>
                    <a:bodyPr/>
                    <a:lstStyle/>
                    <a:p>
                      <a:pPr marL="36000"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Arial" panose="020B0604020202020204" pitchFamily="34" charset="0"/>
                        </a:rPr>
                        <a:t>Laboratory 3</a:t>
                      </a:r>
                      <a:endParaRPr lang="zh-CN" sz="1600" kern="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indent="-1350645" algn="l"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Column:  Shimadzu </a:t>
                      </a:r>
                      <a:r>
                        <a:rPr lang="en-US" sz="1600" kern="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InerStainTM</a:t>
                      </a: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 C18, 250mm×4.6mm, 5μm</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p>
                      <a:pPr marL="36000" indent="-1350645" algn="l"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Remarks: None</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727">
                <a:tc>
                  <a:txBody>
                    <a:bodyPr/>
                    <a:lstStyle/>
                    <a:p>
                      <a:pPr marL="36000"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Arial" panose="020B0604020202020204" pitchFamily="34" charset="0"/>
                        </a:rPr>
                        <a:t>Laboratory 4</a:t>
                      </a:r>
                      <a:endParaRPr lang="zh-CN" sz="1600" kern="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indent="-1350645" algn="l"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Column: Agilent, </a:t>
                      </a: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4.6</a:t>
                      </a:r>
                      <a:r>
                        <a:rPr lang="en-US" altLang="zh-CN"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mm</a:t>
                      </a: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×250mm</a:t>
                      </a: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 USNH075205</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p>
                      <a:pPr marL="36000" indent="-1350645" algn="l"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Remarks: None</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1818">
                <a:tc>
                  <a:txBody>
                    <a:bodyPr/>
                    <a:lstStyle/>
                    <a:p>
                      <a:pPr marL="36000"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Arial" panose="020B0604020202020204" pitchFamily="34" charset="0"/>
                        </a:rPr>
                        <a:t>Laboratory 5</a:t>
                      </a:r>
                      <a:endParaRPr lang="zh-CN" sz="1600" kern="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indent="-1350645" algn="l"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Column:  Agilent, TC-C18(2), </a:t>
                      </a: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250</a:t>
                      </a:r>
                      <a:r>
                        <a:rPr lang="en-US" altLang="zh-CN"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mm</a:t>
                      </a: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×4.6mm</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p>
                      <a:pPr marL="36000" indent="-1350645" algn="l"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Remarks: Column temperature is 35℃, Injection volume is 5µL.</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727">
                <a:tc>
                  <a:txBody>
                    <a:bodyPr/>
                    <a:lstStyle/>
                    <a:p>
                      <a:pPr marL="36000"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Arial" panose="020B0604020202020204" pitchFamily="34" charset="0"/>
                        </a:rPr>
                        <a:t>Laboratory 6</a:t>
                      </a:r>
                      <a:endParaRPr lang="zh-CN" sz="1600" kern="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indent="-1350645" algn="l"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Column:  XTERRA MS C18, </a:t>
                      </a: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4.6</a:t>
                      </a:r>
                      <a:r>
                        <a:rPr lang="en-US" altLang="zh-CN"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mm</a:t>
                      </a: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×250mm</a:t>
                      </a: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 03273926014075</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p>
                      <a:pPr marL="36000" indent="-1350645" algn="l"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Remarks: None</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 name="幻灯片编号占位符 1"/>
          <p:cNvSpPr>
            <a:spLocks noGrp="1"/>
          </p:cNvSpPr>
          <p:nvPr>
            <p:ph type="sldNum" sz="quarter" idx="12"/>
          </p:nvPr>
        </p:nvSpPr>
        <p:spPr/>
        <p:txBody>
          <a:bodyPr/>
          <a:lstStyle/>
          <a:p>
            <a:fld id="{04BAE5B3-BE46-4E18-80F1-3E1CF5BEC112}" type="slidenum">
              <a:rPr lang="zh-CN" altLang="en-US" smtClean="0"/>
              <a:t>10</a:t>
            </a:fld>
            <a:endParaRPr lang="zh-CN" altLang="en-US"/>
          </a:p>
        </p:txBody>
      </p:sp>
    </p:spTree>
    <p:extLst>
      <p:ext uri="{BB962C8B-B14F-4D97-AF65-F5344CB8AC3E}">
        <p14:creationId xmlns:p14="http://schemas.microsoft.com/office/powerpoint/2010/main" val="5950405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56060" y="463888"/>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0" lang="en-US" altLang="zh-CN" sz="2700" b="0" i="0" u="none" strike="noStrike" kern="1200" cap="all" spc="0" normalizeH="0" baseline="0" noProof="0" dirty="0" smtClean="0">
                <a:ln>
                  <a:noFill/>
                </a:ln>
                <a:solidFill>
                  <a:srgbClr val="FF0000"/>
                </a:solidFill>
                <a:effectLst/>
                <a:uLnTx/>
                <a:uFillTx/>
                <a:latin typeface="Helvetica" pitchFamily="34" charset="0"/>
                <a:ea typeface="宋体" panose="02010600030101010101" pitchFamily="2" charset="-122"/>
                <a:cs typeface="Helvetica" pitchFamily="34" charset="0"/>
              </a:rPr>
              <a:t>DATA Evaluation and Discussion</a:t>
            </a:r>
            <a:endParaRPr kumimoji="0" lang="zh-CN" altLang="en-US" sz="2700" b="0" i="0" u="none" strike="noStrike" kern="1200" cap="all" spc="0" normalizeH="0" baseline="0" noProof="0" dirty="0">
              <a:ln>
                <a:noFill/>
              </a:ln>
              <a:solidFill>
                <a:srgbClr val="FF0000"/>
              </a:solidFill>
              <a:effectLst/>
              <a:uLnTx/>
              <a:uFillTx/>
              <a:latin typeface="Tw Cen MT" panose="020B0602020104020603"/>
              <a:ea typeface="宋体" panose="02010600030101010101" pitchFamily="2" charset="-122"/>
            </a:endParaRPr>
          </a:p>
        </p:txBody>
      </p:sp>
      <p:sp>
        <p:nvSpPr>
          <p:cNvPr id="3" name="内容占位符 2"/>
          <p:cNvSpPr txBox="1">
            <a:spLocks/>
          </p:cNvSpPr>
          <p:nvPr/>
        </p:nvSpPr>
        <p:spPr>
          <a:xfrm>
            <a:off x="856060" y="1687115"/>
            <a:ext cx="7429499" cy="454836"/>
          </a:xfrm>
          <a:prstGeom prst="rect">
            <a:avLst/>
          </a:prstGeom>
        </p:spPr>
        <p:txBody>
          <a:bodyPr vert="horz" lIns="91440" tIns="45720" rIns="91440" bIns="45720" rtlCol="0">
            <a:normAutofit/>
          </a:bodyPr>
          <a:lst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a:lstStyle>
          <a:p>
            <a:pPr>
              <a:buFont typeface="Wingdings" panose="05000000000000000000" pitchFamily="2" charset="2"/>
              <a:buChar char="ü"/>
            </a:pPr>
            <a:r>
              <a:rPr lang="en-US" altLang="zh-CN" b="1" dirty="0" smtClean="0">
                <a:solidFill>
                  <a:prstClr val="black"/>
                </a:solidFill>
                <a:latin typeface="Helvetica" panose="020B0604020202020204" pitchFamily="34" charset="0"/>
                <a:cs typeface="Helvetica" panose="020B0604020202020204" pitchFamily="34" charset="0"/>
              </a:rPr>
              <a:t>ORINGINAL DATA (g/kg)</a:t>
            </a:r>
            <a:endParaRPr lang="zh-CN" altLang="en-US" b="1" dirty="0">
              <a:solidFill>
                <a:prstClr val="black"/>
              </a:solidFill>
              <a:latin typeface="Helvetica" panose="020B0604020202020204" pitchFamily="34" charset="0"/>
              <a:cs typeface="Helvetica"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11</a:t>
            </a:fld>
            <a:endParaRPr lang="zh-CN" altLang="en-US" dirty="0"/>
          </a:p>
        </p:txBody>
      </p:sp>
      <p:graphicFrame>
        <p:nvGraphicFramePr>
          <p:cNvPr id="6" name="表格 5"/>
          <p:cNvGraphicFramePr>
            <a:graphicFrameLocks noGrp="1"/>
          </p:cNvGraphicFramePr>
          <p:nvPr>
            <p:extLst>
              <p:ext uri="{D42A27DB-BD31-4B8C-83A1-F6EECF244321}">
                <p14:modId xmlns:p14="http://schemas.microsoft.com/office/powerpoint/2010/main" val="1538158803"/>
              </p:ext>
            </p:extLst>
          </p:nvPr>
        </p:nvGraphicFramePr>
        <p:xfrm>
          <a:off x="651814" y="2343156"/>
          <a:ext cx="10042691" cy="3672700"/>
        </p:xfrm>
        <a:graphic>
          <a:graphicData uri="http://schemas.openxmlformats.org/drawingml/2006/table">
            <a:tbl>
              <a:tblPr firstRow="1" firstCol="1" bandRow="1"/>
              <a:tblGrid>
                <a:gridCol w="1404927"/>
                <a:gridCol w="639671"/>
                <a:gridCol w="768870"/>
                <a:gridCol w="640574"/>
                <a:gridCol w="767966"/>
                <a:gridCol w="640574"/>
                <a:gridCol w="767966"/>
                <a:gridCol w="768870"/>
                <a:gridCol w="767966"/>
                <a:gridCol w="1457324"/>
                <a:gridCol w="1417983"/>
              </a:tblGrid>
              <a:tr h="827656">
                <a:tc rowSpan="2">
                  <a:txBody>
                    <a:bodyPr/>
                    <a:lstStyle/>
                    <a:p>
                      <a:pPr>
                        <a:spcAft>
                          <a:spcPts val="0"/>
                        </a:spcAft>
                      </a:pPr>
                      <a:r>
                        <a:rPr lang="de-CH" sz="1050" dirty="0">
                          <a:effectLst/>
                          <a:latin typeface="Calibri" panose="020F0502020204030204" pitchFamily="34" charset="0"/>
                          <a:ea typeface="宋体" panose="02010600030101010101" pitchFamily="2" charset="-122"/>
                          <a:cs typeface="Times New Roman" panose="02020603050405020304" pitchFamily="18" charset="0"/>
                        </a:rPr>
                        <a:t> </a:t>
                      </a:r>
                      <a:endParaRPr lang="zh-CN" sz="1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1350645" indent="-1350645" algn="ctr" defTabSz="914400" rtl="0" eaLnBrk="1" latinLnBrk="0" hangingPunct="1">
                        <a:spcAft>
                          <a:spcPts val="0"/>
                        </a:spcAft>
                      </a:pPr>
                      <a:r>
                        <a:rPr lang="de-CH" sz="1600" kern="0" dirty="0" smtClea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28-Homobrassinolide</a:t>
                      </a:r>
                    </a:p>
                    <a:p>
                      <a:pPr marL="1350645" indent="-1350645" algn="ctr" defTabSz="914400" rtl="0" eaLnBrk="1" latinLnBrk="0" hangingPunct="1">
                        <a:spcAft>
                          <a:spcPts val="0"/>
                        </a:spcAft>
                      </a:pPr>
                      <a:r>
                        <a:rPr lang="de-CH" sz="1600" kern="0" dirty="0" smtClea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SAMPLE </a:t>
                      </a: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A</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marL="1350645" indent="-1350645" algn="ctr" defTabSz="914400" rtl="0" eaLnBrk="1" latinLnBrk="0" hangingPunct="1">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28-Homobrassinolide </a:t>
                      </a:r>
                      <a:endParaRPr lang="de-CH" sz="1600" kern="0" dirty="0" smtClea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p>
                      <a:pPr marL="1350645" indent="-1350645" algn="ctr" defTabSz="914400" rtl="0" eaLnBrk="1" latinLnBrk="0" hangingPunct="1">
                        <a:spcAft>
                          <a:spcPts val="0"/>
                        </a:spcAft>
                      </a:pPr>
                      <a:r>
                        <a:rPr lang="de-CH" sz="1600" kern="0" dirty="0" smtClea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SAMPLE </a:t>
                      </a: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B</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2">
                  <a:txBody>
                    <a:bodyPr/>
                    <a:lstStyle/>
                    <a:p>
                      <a:pPr algn="ctr">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28-Homobrassinolide  SAMPLE C</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r>
              <a:tr h="231218">
                <a:tc vMerge="1">
                  <a:txBody>
                    <a:bodyPr/>
                    <a:lstStyle/>
                    <a:p>
                      <a:endParaRPr lang="zh-CN" altLang="en-US"/>
                    </a:p>
                  </a:txBody>
                  <a:tcPr/>
                </a:tc>
                <a:tc gridSpan="2">
                  <a:txBody>
                    <a:bodyPr/>
                    <a:lstStyle/>
                    <a:p>
                      <a:pPr marL="1350645" indent="-1350645" algn="ctr" defTabSz="914400" rtl="0" eaLnBrk="1" latinLnBrk="0" hangingPunct="1">
                        <a:spcAft>
                          <a:spcPts val="0"/>
                        </a:spcAft>
                      </a:pPr>
                      <a:r>
                        <a:rPr lang="de-CH"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Day1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marL="1350645" indent="-1350645" algn="ctr" defTabSz="914400" rtl="0" eaLnBrk="1" latinLnBrk="0" hangingPunct="1">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Day2</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marL="1350645" indent="-1350645" algn="ctr" defTabSz="914400" rtl="0" eaLnBrk="1" latinLnBrk="0" hangingPunct="1">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Day1</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marL="1350645" indent="-1350645" algn="ctr" defTabSz="914400" rtl="0" eaLnBrk="1" latinLnBrk="0" hangingPunct="1">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Day2</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marL="1350645" indent="-1350645" algn="ctr" defTabSz="914400" rtl="0" eaLnBrk="1" latinLnBrk="0" hangingPunct="1">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Day1</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r>
              <a:tr h="433534">
                <a:tc>
                  <a:txBody>
                    <a:bodyPr/>
                    <a:lstStyle/>
                    <a:p>
                      <a:pPr marL="1350645" indent="-1350645" algn="ctr" defTabSz="914400" rtl="0" eaLnBrk="1" latinLnBrk="0" hangingPunct="1">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Laboratory 1</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959.5</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957.7</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955.1</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956.1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951.6</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952.3</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951.0</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952.9</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534">
                <a:tc>
                  <a:txBody>
                    <a:bodyPr/>
                    <a:lstStyle/>
                    <a:p>
                      <a:pPr marL="1350645" indent="-1350645" algn="ctr" defTabSz="914400" rtl="0" eaLnBrk="1" latinLnBrk="0" hangingPunct="1">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Laboratory 2</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959.7</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957.1</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958.7</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954.6</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950.5</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950.8</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953.4</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959.2</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0.040</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534">
                <a:tc>
                  <a:txBody>
                    <a:bodyPr/>
                    <a:lstStyle/>
                    <a:p>
                      <a:pPr marL="1350645" indent="-1350645" algn="ctr" defTabSz="914400" rtl="0" eaLnBrk="1" latinLnBrk="0" hangingPunct="1">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Laboratory 3</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953.1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956.4</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953.5</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954.8</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937.8</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939.7</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938.4</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937.9</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0.038</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0.038</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534">
                <a:tc>
                  <a:txBody>
                    <a:bodyPr/>
                    <a:lstStyle/>
                    <a:p>
                      <a:pPr marL="1350645" indent="-1350645" algn="ctr" defTabSz="914400" rtl="0" eaLnBrk="1" latinLnBrk="0" hangingPunct="1">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Laboratory 4</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954.6</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960.5</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954.2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957.9</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954.6</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951.6</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952.8</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952.1</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534">
                <a:tc>
                  <a:txBody>
                    <a:bodyPr/>
                    <a:lstStyle/>
                    <a:p>
                      <a:pPr marL="1350645" indent="-1350645" algn="ctr" defTabSz="914400" rtl="0" eaLnBrk="1" latinLnBrk="0" hangingPunct="1">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Laboratory 5</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952.0</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952.0</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953.2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954.1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957.9</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956.5</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952.1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955.4</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0.040</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534">
                <a:tc>
                  <a:txBody>
                    <a:bodyPr/>
                    <a:lstStyle/>
                    <a:p>
                      <a:pPr marL="1350645" indent="-1350645" algn="ctr" defTabSz="914400" rtl="0" eaLnBrk="1" latinLnBrk="0" hangingPunct="1">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Laboratory 6</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955.6</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956.1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955.7</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955.7</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953.2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948.8</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949.5</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956.6</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752236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编号占位符 1"/>
          <p:cNvSpPr>
            <a:spLocks noGrp="1"/>
          </p:cNvSpPr>
          <p:nvPr>
            <p:ph type="sldNum" sz="quarter" idx="12"/>
          </p:nvPr>
        </p:nvSpPr>
        <p:spPr/>
        <p:txBody>
          <a:bodyPr/>
          <a:lstStyle/>
          <a:p>
            <a:fld id="{04BAE5B3-BE46-4E18-80F1-3E1CF5BEC112}" type="slidenum">
              <a:rPr lang="zh-CN" altLang="en-US" smtClean="0"/>
              <a:t>12</a:t>
            </a:fld>
            <a:endParaRPr lang="zh-CN" altLang="en-US" dirty="0"/>
          </a:p>
        </p:txBody>
      </p:sp>
      <p:graphicFrame>
        <p:nvGraphicFramePr>
          <p:cNvPr id="3" name="表格 2"/>
          <p:cNvGraphicFramePr>
            <a:graphicFrameLocks noGrp="1"/>
          </p:cNvGraphicFramePr>
          <p:nvPr>
            <p:extLst>
              <p:ext uri="{D42A27DB-BD31-4B8C-83A1-F6EECF244321}">
                <p14:modId xmlns:p14="http://schemas.microsoft.com/office/powerpoint/2010/main" val="2255447436"/>
              </p:ext>
            </p:extLst>
          </p:nvPr>
        </p:nvGraphicFramePr>
        <p:xfrm>
          <a:off x="755375" y="1070948"/>
          <a:ext cx="10442711" cy="4627486"/>
        </p:xfrm>
        <a:graphic>
          <a:graphicData uri="http://schemas.openxmlformats.org/drawingml/2006/table">
            <a:tbl>
              <a:tblPr firstRow="1" firstCol="1" bandRow="1"/>
              <a:tblGrid>
                <a:gridCol w="1594665"/>
                <a:gridCol w="1466586"/>
                <a:gridCol w="1307032"/>
                <a:gridCol w="747055"/>
                <a:gridCol w="705404"/>
                <a:gridCol w="660547"/>
                <a:gridCol w="791912"/>
                <a:gridCol w="792843"/>
                <a:gridCol w="791912"/>
                <a:gridCol w="792843"/>
                <a:gridCol w="791912"/>
              </a:tblGrid>
              <a:tr h="1046416">
                <a:tc rowSpan="2">
                  <a:txBody>
                    <a:bodyPr/>
                    <a:lstStyle/>
                    <a:p>
                      <a:pPr marL="1350645" indent="-1350645" algn="ctr" defTabSz="914400" rtl="0" eaLnBrk="1" latinLnBrk="0" hangingPunct="1">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 </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1350645" indent="-1350645" algn="ctr" defTabSz="914400" rtl="0" eaLnBrk="1" latinLnBrk="0" hangingPunct="1">
                        <a:spcAft>
                          <a:spcPts val="0"/>
                        </a:spcAft>
                      </a:pPr>
                      <a:r>
                        <a:rPr lang="de-CH" sz="1600" kern="0" dirty="0" smtClea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28-Homobrassinolide</a:t>
                      </a:r>
                    </a:p>
                    <a:p>
                      <a:pPr marL="1350645" indent="-1350645" algn="ctr" defTabSz="914400" rtl="0" eaLnBrk="1" latinLnBrk="0" hangingPunct="1">
                        <a:spcAft>
                          <a:spcPts val="0"/>
                        </a:spcAft>
                      </a:pPr>
                      <a:r>
                        <a:rPr lang="de-CH" sz="1600" kern="0" dirty="0" smtClea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SAMPLE </a:t>
                      </a: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C</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4">
                  <a:txBody>
                    <a:bodyPr/>
                    <a:lstStyle/>
                    <a:p>
                      <a:pPr marL="1350645" indent="-1350645" algn="ctr" defTabSz="914400" rtl="0" eaLnBrk="1" latinLnBrk="0" hangingPunct="1">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28-Homobrassinolide </a:t>
                      </a:r>
                      <a:endParaRPr lang="de-CH" sz="1600" kern="0" dirty="0" smtClea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p>
                      <a:pPr marL="1350645" indent="-1350645" algn="ctr" defTabSz="914400" rtl="0" eaLnBrk="1" latinLnBrk="0" hangingPunct="1">
                        <a:spcAft>
                          <a:spcPts val="0"/>
                        </a:spcAft>
                      </a:pPr>
                      <a:r>
                        <a:rPr lang="de-CH" sz="1600" kern="0" dirty="0" smtClea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SAMPLE </a:t>
                      </a: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D</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marL="1350645" indent="-1350645" algn="ctr" defTabSz="914400" rtl="0" eaLnBrk="1" latinLnBrk="0" hangingPunct="1">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28-Homobrassinolide </a:t>
                      </a:r>
                      <a:endParaRPr lang="de-CH" sz="1600" kern="0" dirty="0" smtClea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p>
                      <a:pPr marL="1350645" indent="-1350645" algn="ctr" defTabSz="914400" rtl="0" eaLnBrk="1" latinLnBrk="0" hangingPunct="1">
                        <a:spcAft>
                          <a:spcPts val="0"/>
                        </a:spcAft>
                      </a:pPr>
                      <a:r>
                        <a:rPr lang="de-CH" sz="1600" kern="0" dirty="0" smtClea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SAMPLE </a:t>
                      </a: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E</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92332">
                <a:tc vMerge="1">
                  <a:txBody>
                    <a:bodyPr/>
                    <a:lstStyle/>
                    <a:p>
                      <a:endParaRPr lang="zh-CN" altLang="en-US"/>
                    </a:p>
                  </a:txBody>
                  <a:tcPr/>
                </a:tc>
                <a:tc gridSpan="2">
                  <a:txBody>
                    <a:bodyPr/>
                    <a:lstStyle/>
                    <a:p>
                      <a:pPr marL="1350645" indent="-1350645" algn="ctr" defTabSz="914400" rtl="0" eaLnBrk="1" latinLnBrk="0" hangingPunct="1">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Day2</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marL="1350645" indent="-1350645" algn="ctr" defTabSz="914400" rtl="0" eaLnBrk="1" latinLnBrk="0" hangingPunct="1">
                        <a:spcAft>
                          <a:spcPts val="0"/>
                        </a:spcAft>
                      </a:pPr>
                      <a:r>
                        <a:rPr lang="de-CH"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Day1</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marL="1350645" indent="-1350645" algn="ctr" defTabSz="914400" rtl="0" eaLnBrk="1" latinLnBrk="0" hangingPunct="1">
                        <a:spcAft>
                          <a:spcPts val="0"/>
                        </a:spcAft>
                      </a:pPr>
                      <a:r>
                        <a:rPr lang="de-CH"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Day2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marL="1350645" indent="-1350645" algn="ctr" defTabSz="914400" rtl="0" eaLnBrk="1" latinLnBrk="0" hangingPunct="1">
                        <a:spcAft>
                          <a:spcPts val="0"/>
                        </a:spcAft>
                      </a:pPr>
                      <a:r>
                        <a:rPr lang="de-CH"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Day1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marL="1350645" indent="-1350645" algn="ctr" defTabSz="914400" rtl="0" eaLnBrk="1" latinLnBrk="0" hangingPunct="1">
                        <a:spcAft>
                          <a:spcPts val="0"/>
                        </a:spcAft>
                      </a:pPr>
                      <a:r>
                        <a:rPr lang="de-CH"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Day2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r>
              <a:tr h="548123">
                <a:tc>
                  <a:txBody>
                    <a:bodyPr/>
                    <a:lstStyle/>
                    <a:p>
                      <a:pPr marL="1350645" indent="-1350645" algn="ctr" defTabSz="914400" rtl="0" eaLnBrk="1" latinLnBrk="0" hangingPunct="1">
                        <a:spcAft>
                          <a:spcPts val="0"/>
                        </a:spcAft>
                      </a:pPr>
                      <a:r>
                        <a:rPr lang="de-CH"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Laboratory 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0.103</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123">
                <a:tc>
                  <a:txBody>
                    <a:bodyPr/>
                    <a:lstStyle/>
                    <a:p>
                      <a:pPr marL="1350645" indent="-1350645" algn="ctr" defTabSz="914400" rtl="0" eaLnBrk="1" latinLnBrk="0" hangingPunct="1">
                        <a:spcAft>
                          <a:spcPts val="0"/>
                        </a:spcAft>
                      </a:pPr>
                      <a:r>
                        <a:rPr lang="de-CH"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Laboratory 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0.040</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0.046</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0.047</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0.044</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0.104</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0.105</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123">
                <a:tc>
                  <a:txBody>
                    <a:bodyPr/>
                    <a:lstStyle/>
                    <a:p>
                      <a:pPr marL="1350645" indent="-1350645" algn="ctr" defTabSz="914400" rtl="0" eaLnBrk="1" latinLnBrk="0" hangingPunct="1">
                        <a:spcAft>
                          <a:spcPts val="0"/>
                        </a:spcAft>
                      </a:pPr>
                      <a:r>
                        <a:rPr lang="de-CH"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Laboratory 3</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0.038</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0.038</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0.038</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0.039</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0.038</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0.038</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0.085</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0.085</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0.086</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0.0854</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123">
                <a:tc>
                  <a:txBody>
                    <a:bodyPr/>
                    <a:lstStyle/>
                    <a:p>
                      <a:pPr marL="1350645" indent="-1350645" algn="ctr" defTabSz="914400" rtl="0" eaLnBrk="1" latinLnBrk="0" hangingPunct="1">
                        <a:spcAft>
                          <a:spcPts val="0"/>
                        </a:spcAft>
                      </a:pPr>
                      <a:r>
                        <a:rPr lang="de-CH"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Laboratory 4</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0.043</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0.043</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0.103</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0.101</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0.103</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123">
                <a:tc>
                  <a:txBody>
                    <a:bodyPr/>
                    <a:lstStyle/>
                    <a:p>
                      <a:pPr marL="1350645" indent="-1350645" algn="ctr" defTabSz="914400" rtl="0" eaLnBrk="1" latinLnBrk="0" hangingPunct="1">
                        <a:spcAft>
                          <a:spcPts val="0"/>
                        </a:spcAft>
                      </a:pPr>
                      <a:r>
                        <a:rPr lang="de-CH"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Laboratory 5</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0.103</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0.104</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0.104</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0.103</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123">
                <a:tc>
                  <a:txBody>
                    <a:bodyPr/>
                    <a:lstStyle/>
                    <a:p>
                      <a:pPr marL="1350645" indent="-1350645" algn="ctr" defTabSz="914400" rtl="0" eaLnBrk="1" latinLnBrk="0" hangingPunct="1">
                        <a:spcAft>
                          <a:spcPts val="0"/>
                        </a:spcAft>
                      </a:pPr>
                      <a:r>
                        <a:rPr lang="de-CH"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Laboratory 6</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0.043</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0.103</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0.102</a:t>
                      </a:r>
                      <a:endParaRPr lang="zh-CN" sz="1600" kern="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0.103</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0.102</a:t>
                      </a:r>
                      <a:endParaRPr lang="zh-CN" sz="1600" kern="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47677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856060" y="463888"/>
            <a:ext cx="9903798" cy="1108928"/>
          </a:xfrm>
        </p:spPr>
        <p:txBody>
          <a:bodyPr>
            <a:normAutofit/>
          </a:bodyPr>
          <a:lstStyle/>
          <a:p>
            <a:r>
              <a:rPr lang="en-US" altLang="zh-CN" sz="2700" dirty="0" smtClean="0">
                <a:latin typeface="Helvetica" pitchFamily="34" charset="0"/>
                <a:cs typeface="Helvetica" pitchFamily="34" charset="0"/>
              </a:rPr>
              <a:t>DATA EVALUATION AND DISCUSSION</a:t>
            </a:r>
            <a:endParaRPr lang="zh-CN" altLang="en-US" sz="2700" dirty="0"/>
          </a:p>
        </p:txBody>
      </p:sp>
      <p:sp>
        <p:nvSpPr>
          <p:cNvPr id="5" name="内容占位符 2"/>
          <p:cNvSpPr>
            <a:spLocks noGrp="1"/>
          </p:cNvSpPr>
          <p:nvPr>
            <p:ph idx="1"/>
          </p:nvPr>
        </p:nvSpPr>
        <p:spPr>
          <a:xfrm>
            <a:off x="856060" y="1355811"/>
            <a:ext cx="7429499" cy="2656286"/>
          </a:xfrm>
        </p:spPr>
        <p:txBody>
          <a:bodyPr>
            <a:normAutofit/>
          </a:bodyPr>
          <a:lstStyle/>
          <a:p>
            <a:pPr>
              <a:buFont typeface="Wingdings" panose="05000000000000000000" pitchFamily="2" charset="2"/>
              <a:buChar char="ü"/>
            </a:pPr>
            <a:r>
              <a:rPr lang="en-US" altLang="zh-CN" sz="1800" b="1" dirty="0" smtClean="0">
                <a:latin typeface="Helvetica" panose="020B0604020202020204" pitchFamily="34" charset="0"/>
                <a:cs typeface="Helvetica" panose="020B0604020202020204" pitchFamily="34" charset="0"/>
              </a:rPr>
              <a:t>MEAN VALUES (g/kg)</a:t>
            </a:r>
          </a:p>
        </p:txBody>
      </p:sp>
      <p:graphicFrame>
        <p:nvGraphicFramePr>
          <p:cNvPr id="7" name="表格 6"/>
          <p:cNvGraphicFramePr>
            <a:graphicFrameLocks noGrp="1"/>
          </p:cNvGraphicFramePr>
          <p:nvPr>
            <p:extLst>
              <p:ext uri="{D42A27DB-BD31-4B8C-83A1-F6EECF244321}">
                <p14:modId xmlns:p14="http://schemas.microsoft.com/office/powerpoint/2010/main" val="272243121"/>
              </p:ext>
            </p:extLst>
          </p:nvPr>
        </p:nvGraphicFramePr>
        <p:xfrm>
          <a:off x="856060" y="1778274"/>
          <a:ext cx="10854438" cy="4105694"/>
        </p:xfrm>
        <a:graphic>
          <a:graphicData uri="http://schemas.openxmlformats.org/drawingml/2006/table">
            <a:tbl>
              <a:tblPr firstRow="1" firstCol="1" bandRow="1"/>
              <a:tblGrid>
                <a:gridCol w="1426358"/>
                <a:gridCol w="1927517"/>
                <a:gridCol w="1864667"/>
                <a:gridCol w="1822762"/>
                <a:gridCol w="1948470"/>
                <a:gridCol w="1864664"/>
              </a:tblGrid>
              <a:tr h="1183208">
                <a:tc>
                  <a:txBody>
                    <a:bodyPr/>
                    <a:lstStyle/>
                    <a:p>
                      <a:pPr>
                        <a:spcAft>
                          <a:spcPts val="0"/>
                        </a:spcAft>
                      </a:pPr>
                      <a:r>
                        <a:rPr lang="en-US" sz="1600" dirty="0">
                          <a:effectLst/>
                          <a:latin typeface="Arial" panose="020B0604020202020204" pitchFamily="34" charset="0"/>
                          <a:ea typeface="宋体" panose="02010600030101010101" pitchFamily="2" charset="-122"/>
                          <a:cs typeface="Arial" panose="020B0604020202020204" pitchFamily="34" charset="0"/>
                        </a:rPr>
                        <a:t> </a:t>
                      </a:r>
                      <a:endParaRPr lang="zh-CN" sz="16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600" dirty="0" smtClean="0">
                          <a:effectLst/>
                          <a:latin typeface="Arial" panose="020B0604020202020204" pitchFamily="34" charset="0"/>
                          <a:ea typeface="宋体" panose="02010600030101010101" pitchFamily="2" charset="-122"/>
                          <a:cs typeface="Arial" panose="020B0604020202020204" pitchFamily="34" charset="0"/>
                        </a:rPr>
                        <a:t>28-Homobrassinolide </a:t>
                      </a:r>
                      <a:r>
                        <a:rPr lang="de-CH" sz="1600" dirty="0">
                          <a:effectLst/>
                          <a:latin typeface="Arial" panose="020B0604020202020204" pitchFamily="34" charset="0"/>
                          <a:ea typeface="宋体" panose="02010600030101010101" pitchFamily="2" charset="-122"/>
                          <a:cs typeface="Arial" panose="020B0604020202020204" pitchFamily="34" charset="0"/>
                        </a:rPr>
                        <a:t>SAMPLE A</a:t>
                      </a:r>
                      <a:endParaRPr lang="zh-CN" sz="16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600" dirty="0" smtClean="0">
                          <a:effectLst/>
                          <a:latin typeface="Arial" panose="020B0604020202020204" pitchFamily="34" charset="0"/>
                          <a:ea typeface="宋体" panose="02010600030101010101" pitchFamily="2" charset="-122"/>
                          <a:cs typeface="Arial" panose="020B0604020202020204" pitchFamily="34" charset="0"/>
                        </a:rPr>
                        <a:t>28-Homobrassinolide </a:t>
                      </a:r>
                      <a:r>
                        <a:rPr lang="de-CH" sz="1600" dirty="0">
                          <a:effectLst/>
                          <a:latin typeface="Arial" panose="020B0604020202020204" pitchFamily="34" charset="0"/>
                          <a:ea typeface="宋体" panose="02010600030101010101" pitchFamily="2" charset="-122"/>
                          <a:cs typeface="Arial" panose="020B0604020202020204" pitchFamily="34" charset="0"/>
                        </a:rPr>
                        <a:t>SAMPLE B</a:t>
                      </a:r>
                      <a:endParaRPr lang="zh-CN" sz="16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600" dirty="0">
                          <a:effectLst/>
                          <a:latin typeface="Arial" panose="020B0604020202020204" pitchFamily="34" charset="0"/>
                          <a:ea typeface="宋体" panose="02010600030101010101" pitchFamily="2" charset="-122"/>
                          <a:cs typeface="Arial" panose="020B0604020202020204" pitchFamily="34" charset="0"/>
                        </a:rPr>
                        <a:t>28-Homobrassinolide SAMPLE C</a:t>
                      </a:r>
                      <a:endParaRPr lang="zh-CN" sz="16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600" dirty="0">
                          <a:effectLst/>
                          <a:latin typeface="Arial" panose="020B0604020202020204" pitchFamily="34" charset="0"/>
                          <a:ea typeface="宋体" panose="02010600030101010101" pitchFamily="2" charset="-122"/>
                          <a:cs typeface="Arial" panose="020B0604020202020204" pitchFamily="34" charset="0"/>
                        </a:rPr>
                        <a:t>28-Homobrassinolide SAMPLE D</a:t>
                      </a:r>
                      <a:endParaRPr lang="zh-CN" sz="16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600" dirty="0">
                          <a:effectLst/>
                          <a:latin typeface="Arial" panose="020B0604020202020204" pitchFamily="34" charset="0"/>
                          <a:ea typeface="宋体" panose="02010600030101010101" pitchFamily="2" charset="-122"/>
                          <a:cs typeface="Arial" panose="020B0604020202020204" pitchFamily="34" charset="0"/>
                        </a:rPr>
                        <a:t>28-Homobrassinolide SAMPLE E</a:t>
                      </a:r>
                      <a:endParaRPr lang="zh-CN" sz="16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081">
                <a:tc>
                  <a:txBody>
                    <a:bodyPr/>
                    <a:lstStyle/>
                    <a:p>
                      <a:pPr algn="ctr">
                        <a:spcAft>
                          <a:spcPts val="0"/>
                        </a:spcAft>
                      </a:pPr>
                      <a:r>
                        <a:rPr lang="de-CH" sz="1600">
                          <a:effectLst/>
                          <a:latin typeface="Arial" panose="020B0604020202020204" pitchFamily="34" charset="0"/>
                          <a:ea typeface="宋体" panose="02010600030101010101" pitchFamily="2" charset="-122"/>
                          <a:cs typeface="Arial" panose="020B0604020202020204" pitchFamily="34" charset="0"/>
                        </a:rPr>
                        <a:t>Laboratory 1</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957.1</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952.0</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effectLst/>
                          <a:latin typeface="Arial" panose="020B0604020202020204" pitchFamily="34" charset="0"/>
                          <a:ea typeface="宋体" panose="02010600030101010101" pitchFamily="2" charset="-122"/>
                          <a:cs typeface="Arial" panose="020B0604020202020204" pitchFamily="34" charset="0"/>
                        </a:rPr>
                        <a:t>0.041</a:t>
                      </a:r>
                      <a:endParaRPr lang="zh-CN" sz="16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effectLst/>
                          <a:latin typeface="Arial" panose="020B0604020202020204" pitchFamily="34" charset="0"/>
                          <a:ea typeface="宋体" panose="02010600030101010101" pitchFamily="2" charset="-122"/>
                          <a:cs typeface="Arial" panose="020B0604020202020204" pitchFamily="34" charset="0"/>
                        </a:rPr>
                        <a:t>0.042</a:t>
                      </a:r>
                      <a:endParaRPr lang="zh-CN" sz="16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0.102</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081">
                <a:tc>
                  <a:txBody>
                    <a:bodyPr/>
                    <a:lstStyle/>
                    <a:p>
                      <a:pPr algn="ctr">
                        <a:spcAft>
                          <a:spcPts val="0"/>
                        </a:spcAft>
                      </a:pPr>
                      <a:r>
                        <a:rPr lang="de-CH" sz="1600">
                          <a:effectLst/>
                          <a:latin typeface="Arial" panose="020B0604020202020204" pitchFamily="34" charset="0"/>
                          <a:ea typeface="宋体" panose="02010600030101010101" pitchFamily="2" charset="-122"/>
                          <a:cs typeface="Arial" panose="020B0604020202020204" pitchFamily="34" charset="0"/>
                        </a:rPr>
                        <a:t>Laboratory 2</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957.5</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953.5</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0.041</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effectLst/>
                          <a:latin typeface="Arial" panose="020B0604020202020204" pitchFamily="34" charset="0"/>
                          <a:ea typeface="宋体" panose="02010600030101010101" pitchFamily="2" charset="-122"/>
                          <a:cs typeface="Arial" panose="020B0604020202020204" pitchFamily="34" charset="0"/>
                        </a:rPr>
                        <a:t>0.045</a:t>
                      </a:r>
                      <a:endParaRPr lang="zh-CN" sz="16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effectLst/>
                          <a:latin typeface="Arial" panose="020B0604020202020204" pitchFamily="34" charset="0"/>
                          <a:ea typeface="宋体" panose="02010600030101010101" pitchFamily="2" charset="-122"/>
                          <a:cs typeface="Arial" panose="020B0604020202020204" pitchFamily="34" charset="0"/>
                        </a:rPr>
                        <a:t>0.103</a:t>
                      </a:r>
                      <a:endParaRPr lang="zh-CN" sz="16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081">
                <a:tc>
                  <a:txBody>
                    <a:bodyPr/>
                    <a:lstStyle/>
                    <a:p>
                      <a:pPr algn="ctr">
                        <a:spcAft>
                          <a:spcPts val="0"/>
                        </a:spcAft>
                      </a:pPr>
                      <a:r>
                        <a:rPr lang="de-CH" sz="1600">
                          <a:effectLst/>
                          <a:latin typeface="Arial" panose="020B0604020202020204" pitchFamily="34" charset="0"/>
                          <a:ea typeface="宋体" panose="02010600030101010101" pitchFamily="2" charset="-122"/>
                          <a:cs typeface="Arial" panose="020B0604020202020204" pitchFamily="34" charset="0"/>
                        </a:rPr>
                        <a:t>Laboratory 3</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954.5</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solidFill>
                            <a:srgbClr val="FF0000"/>
                          </a:solidFill>
                          <a:effectLst/>
                          <a:latin typeface="Arial" panose="020B0604020202020204" pitchFamily="34" charset="0"/>
                          <a:ea typeface="宋体" panose="02010600030101010101" pitchFamily="2" charset="-122"/>
                          <a:cs typeface="Arial" panose="020B0604020202020204" pitchFamily="34" charset="0"/>
                        </a:rPr>
                        <a:t>938.5</a:t>
                      </a:r>
                      <a:r>
                        <a:rPr lang="en-US" sz="1600" baseline="30000">
                          <a:solidFill>
                            <a:srgbClr val="FF0000"/>
                          </a:solidFill>
                          <a:effectLst/>
                          <a:latin typeface="Arial" panose="020B0604020202020204" pitchFamily="34" charset="0"/>
                          <a:ea typeface="宋体" panose="02010600030101010101" pitchFamily="2" charset="-122"/>
                          <a:cs typeface="Arial" panose="020B0604020202020204" pitchFamily="34" charset="0"/>
                        </a:rPr>
                        <a:t>+/++</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solidFill>
                            <a:srgbClr val="FF0000"/>
                          </a:solidFill>
                          <a:effectLst/>
                          <a:latin typeface="Arial" panose="020B0604020202020204" pitchFamily="34" charset="0"/>
                          <a:ea typeface="宋体" panose="02010600030101010101" pitchFamily="2" charset="-122"/>
                          <a:cs typeface="Arial" panose="020B0604020202020204" pitchFamily="34" charset="0"/>
                        </a:rPr>
                        <a:t>0.038</a:t>
                      </a:r>
                      <a:r>
                        <a:rPr lang="en-US" sz="1600" baseline="30000">
                          <a:solidFill>
                            <a:srgbClr val="FF0000"/>
                          </a:solidFill>
                          <a:effectLst/>
                          <a:latin typeface="Arial" panose="020B0604020202020204" pitchFamily="34" charset="0"/>
                          <a:ea typeface="宋体" panose="02010600030101010101" pitchFamily="2" charset="-122"/>
                          <a:cs typeface="Arial" panose="020B0604020202020204" pitchFamily="34" charset="0"/>
                        </a:rPr>
                        <a:t>+</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0.038</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solidFill>
                            <a:srgbClr val="FF0000"/>
                          </a:solidFill>
                          <a:effectLst/>
                          <a:latin typeface="Arial" panose="020B0604020202020204" pitchFamily="34" charset="0"/>
                          <a:ea typeface="宋体" panose="02010600030101010101" pitchFamily="2" charset="-122"/>
                          <a:cs typeface="Arial" panose="020B0604020202020204" pitchFamily="34" charset="0"/>
                        </a:rPr>
                        <a:t>0.086</a:t>
                      </a:r>
                      <a:r>
                        <a:rPr lang="en-US" sz="1600" baseline="30000" dirty="0">
                          <a:solidFill>
                            <a:srgbClr val="FF0000"/>
                          </a:solidFill>
                          <a:effectLst/>
                          <a:latin typeface="Arial" panose="020B0604020202020204" pitchFamily="34" charset="0"/>
                          <a:ea typeface="宋体" panose="02010600030101010101" pitchFamily="2" charset="-122"/>
                          <a:cs typeface="Arial" panose="020B0604020202020204" pitchFamily="34" charset="0"/>
                        </a:rPr>
                        <a:t>+/++</a:t>
                      </a:r>
                      <a:endParaRPr lang="zh-CN" sz="16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081">
                <a:tc>
                  <a:txBody>
                    <a:bodyPr/>
                    <a:lstStyle/>
                    <a:p>
                      <a:pPr algn="ctr">
                        <a:spcAft>
                          <a:spcPts val="0"/>
                        </a:spcAft>
                      </a:pPr>
                      <a:r>
                        <a:rPr lang="de-CH" sz="1600">
                          <a:effectLst/>
                          <a:latin typeface="Arial" panose="020B0604020202020204" pitchFamily="34" charset="0"/>
                          <a:ea typeface="宋体" panose="02010600030101010101" pitchFamily="2" charset="-122"/>
                          <a:cs typeface="Arial" panose="020B0604020202020204" pitchFamily="34" charset="0"/>
                        </a:rPr>
                        <a:t>Laboratory 4</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956.9</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952.8</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0.042</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0.042</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effectLst/>
                          <a:latin typeface="Arial" panose="020B0604020202020204" pitchFamily="34" charset="0"/>
                          <a:ea typeface="宋体" panose="02010600030101010101" pitchFamily="2" charset="-122"/>
                          <a:cs typeface="Arial" panose="020B0604020202020204" pitchFamily="34" charset="0"/>
                        </a:rPr>
                        <a:t>0.102</a:t>
                      </a:r>
                      <a:endParaRPr lang="zh-CN" sz="16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081">
                <a:tc>
                  <a:txBody>
                    <a:bodyPr/>
                    <a:lstStyle/>
                    <a:p>
                      <a:pPr algn="ctr">
                        <a:spcAft>
                          <a:spcPts val="0"/>
                        </a:spcAft>
                      </a:pPr>
                      <a:r>
                        <a:rPr lang="de-CH" sz="1600">
                          <a:effectLst/>
                          <a:latin typeface="Arial" panose="020B0604020202020204" pitchFamily="34" charset="0"/>
                          <a:ea typeface="宋体" panose="02010600030101010101" pitchFamily="2" charset="-122"/>
                          <a:cs typeface="Arial" panose="020B0604020202020204" pitchFamily="34" charset="0"/>
                        </a:rPr>
                        <a:t>Laboratory 5</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952.9</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955.5</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0.041</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0.041</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effectLst/>
                          <a:latin typeface="Arial" panose="020B0604020202020204" pitchFamily="34" charset="0"/>
                          <a:ea typeface="宋体" panose="02010600030101010101" pitchFamily="2" charset="-122"/>
                          <a:cs typeface="Arial" panose="020B0604020202020204" pitchFamily="34" charset="0"/>
                        </a:rPr>
                        <a:t>0.104</a:t>
                      </a:r>
                      <a:endParaRPr lang="zh-CN" sz="16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081">
                <a:tc>
                  <a:txBody>
                    <a:bodyPr/>
                    <a:lstStyle/>
                    <a:p>
                      <a:pPr algn="ctr">
                        <a:spcAft>
                          <a:spcPts val="0"/>
                        </a:spcAft>
                      </a:pPr>
                      <a:r>
                        <a:rPr lang="de-CH" sz="1600">
                          <a:effectLst/>
                          <a:latin typeface="Arial" panose="020B0604020202020204" pitchFamily="34" charset="0"/>
                          <a:ea typeface="宋体" panose="02010600030101010101" pitchFamily="2" charset="-122"/>
                          <a:cs typeface="Arial" panose="020B0604020202020204" pitchFamily="34" charset="0"/>
                        </a:rPr>
                        <a:t>Laboratory 6</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955.8</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952.0</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0.041</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effectLst/>
                          <a:latin typeface="Arial" panose="020B0604020202020204" pitchFamily="34" charset="0"/>
                          <a:ea typeface="宋体" panose="02010600030101010101" pitchFamily="2" charset="-122"/>
                          <a:cs typeface="Arial" panose="020B0604020202020204" pitchFamily="34" charset="0"/>
                        </a:rPr>
                        <a:t>0.042</a:t>
                      </a:r>
                      <a:endParaRPr lang="zh-CN" sz="16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effectLst/>
                          <a:latin typeface="Arial" panose="020B0604020202020204" pitchFamily="34" charset="0"/>
                          <a:ea typeface="宋体" panose="02010600030101010101" pitchFamily="2" charset="-122"/>
                          <a:cs typeface="Arial" panose="020B0604020202020204" pitchFamily="34" charset="0"/>
                        </a:rPr>
                        <a:t>0.102</a:t>
                      </a:r>
                      <a:endParaRPr lang="zh-CN" sz="16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幻灯片编号占位符 1"/>
          <p:cNvSpPr>
            <a:spLocks noGrp="1"/>
          </p:cNvSpPr>
          <p:nvPr>
            <p:ph type="sldNum" sz="quarter" idx="12"/>
          </p:nvPr>
        </p:nvSpPr>
        <p:spPr/>
        <p:txBody>
          <a:bodyPr/>
          <a:lstStyle/>
          <a:p>
            <a:fld id="{04BAE5B3-BE46-4E18-80F1-3E1CF5BEC112}" type="slidenum">
              <a:rPr lang="zh-CN" altLang="en-US" smtClean="0"/>
              <a:t>13</a:t>
            </a:fld>
            <a:endParaRPr lang="zh-CN" altLang="en-US"/>
          </a:p>
        </p:txBody>
      </p:sp>
      <p:sp>
        <p:nvSpPr>
          <p:cNvPr id="3" name="矩形 2"/>
          <p:cNvSpPr/>
          <p:nvPr/>
        </p:nvSpPr>
        <p:spPr>
          <a:xfrm>
            <a:off x="856060" y="6033184"/>
            <a:ext cx="6096000" cy="461665"/>
          </a:xfrm>
          <a:prstGeom prst="rect">
            <a:avLst/>
          </a:prstGeom>
        </p:spPr>
        <p:txBody>
          <a:bodyPr>
            <a:spAutoFit/>
          </a:bodyPr>
          <a:lstStyle/>
          <a:p>
            <a:pPr>
              <a:spcAft>
                <a:spcPts val="0"/>
              </a:spcAft>
            </a:pPr>
            <a:r>
              <a:rPr lang="en-US" altLang="zh-CN" sz="1200" baseline="30000" dirty="0">
                <a:latin typeface="Calibri" panose="020F0502020204030204" pitchFamily="34" charset="0"/>
                <a:cs typeface="Times New Roman" panose="02020603050405020304" pitchFamily="18" charset="0"/>
              </a:rPr>
              <a:t>+ </a:t>
            </a:r>
            <a:r>
              <a:rPr lang="en-US" altLang="zh-CN" sz="1200" dirty="0" err="1">
                <a:latin typeface="Calibri" panose="020F0502020204030204" pitchFamily="34" charset="0"/>
                <a:cs typeface="Times New Roman" panose="02020603050405020304" pitchFamily="18" charset="0"/>
              </a:rPr>
              <a:t>Gubbs</a:t>
            </a:r>
            <a:r>
              <a:rPr lang="en-US" altLang="zh-CN" sz="1200" dirty="0">
                <a:latin typeface="Calibri" panose="020F0502020204030204" pitchFamily="34" charset="0"/>
                <a:cs typeface="Times New Roman" panose="02020603050405020304" pitchFamily="18" charset="0"/>
              </a:rPr>
              <a:t> Test straggler</a:t>
            </a:r>
            <a:endParaRPr lang="zh-CN" altLang="zh-CN" sz="1200" dirty="0">
              <a:latin typeface="Calibri" panose="020F0502020204030204" pitchFamily="34" charset="0"/>
              <a:cs typeface="Times New Roman" panose="02020603050405020304" pitchFamily="18" charset="0"/>
            </a:endParaRPr>
          </a:p>
          <a:p>
            <a:pPr>
              <a:spcAft>
                <a:spcPts val="0"/>
              </a:spcAft>
            </a:pPr>
            <a:r>
              <a:rPr lang="en-US" altLang="zh-CN" sz="1200" baseline="30000" dirty="0">
                <a:latin typeface="Calibri" panose="020F0502020204030204" pitchFamily="34" charset="0"/>
                <a:cs typeface="Times New Roman" panose="02020603050405020304" pitchFamily="18" charset="0"/>
              </a:rPr>
              <a:t>++</a:t>
            </a:r>
            <a:r>
              <a:rPr lang="en-US" altLang="zh-CN" sz="1200" dirty="0">
                <a:latin typeface="Calibri" panose="020F0502020204030204" pitchFamily="34" charset="0"/>
                <a:cs typeface="Times New Roman" panose="02020603050405020304" pitchFamily="18" charset="0"/>
              </a:rPr>
              <a:t> </a:t>
            </a:r>
            <a:r>
              <a:rPr lang="en-US" altLang="zh-CN" sz="1200" dirty="0" err="1">
                <a:latin typeface="Calibri" panose="020F0502020204030204" pitchFamily="34" charset="0"/>
                <a:cs typeface="Times New Roman" panose="02020603050405020304" pitchFamily="18" charset="0"/>
              </a:rPr>
              <a:t>Gubbs</a:t>
            </a:r>
            <a:r>
              <a:rPr lang="en-US" altLang="zh-CN" sz="1200" dirty="0">
                <a:latin typeface="Calibri" panose="020F0502020204030204" pitchFamily="34" charset="0"/>
                <a:cs typeface="Times New Roman" panose="02020603050405020304" pitchFamily="18" charset="0"/>
              </a:rPr>
              <a:t> Test outlier</a:t>
            </a:r>
            <a:endParaRPr lang="zh-CN" altLang="zh-CN"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73827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56060" y="463888"/>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pPr>
              <a:defRPr/>
            </a:pPr>
            <a:r>
              <a:rPr lang="en-US" altLang="zh-CN" dirty="0" smtClean="0">
                <a:solidFill>
                  <a:sysClr val="windowText" lastClr="000000"/>
                </a:solidFill>
                <a:latin typeface="Helvetica" pitchFamily="34" charset="0"/>
                <a:cs typeface="Helvetica" pitchFamily="34" charset="0"/>
              </a:rPr>
              <a:t>DATA Evaluation and Discussion</a:t>
            </a:r>
            <a:endParaRPr lang="zh-CN" altLang="en-US" dirty="0">
              <a:solidFill>
                <a:sysClr val="windowText" lastClr="000000"/>
              </a:solidFill>
              <a:latin typeface="Tw Cen MT" panose="020B0602020104020603"/>
            </a:endParaRPr>
          </a:p>
        </p:txBody>
      </p:sp>
      <p:graphicFrame>
        <p:nvGraphicFramePr>
          <p:cNvPr id="6" name="表格 5"/>
          <p:cNvGraphicFramePr>
            <a:graphicFrameLocks noGrp="1"/>
          </p:cNvGraphicFramePr>
          <p:nvPr>
            <p:extLst>
              <p:ext uri="{D42A27DB-BD31-4B8C-83A1-F6EECF244321}">
                <p14:modId xmlns:p14="http://schemas.microsoft.com/office/powerpoint/2010/main" val="2718280032"/>
              </p:ext>
            </p:extLst>
          </p:nvPr>
        </p:nvGraphicFramePr>
        <p:xfrm>
          <a:off x="6967876" y="1924508"/>
          <a:ext cx="3990856" cy="3162300"/>
        </p:xfrm>
        <a:graphic>
          <a:graphicData uri="http://schemas.openxmlformats.org/drawingml/2006/table">
            <a:tbl>
              <a:tblPr firstRow="1" firstCol="1" bandRow="1"/>
              <a:tblGrid>
                <a:gridCol w="1782229"/>
                <a:gridCol w="2208627"/>
              </a:tblGrid>
              <a:tr h="316230">
                <a:tc>
                  <a:txBody>
                    <a:bodyPr/>
                    <a:lstStyle/>
                    <a:p>
                      <a:pPr algn="just">
                        <a:spcAft>
                          <a:spcPts val="0"/>
                        </a:spcAft>
                      </a:pPr>
                      <a:r>
                        <a:rPr lang="en-US" sz="1500" kern="100" dirty="0" err="1">
                          <a:effectLst/>
                          <a:latin typeface="Arial" panose="020B0604020202020204" pitchFamily="34" charset="0"/>
                          <a:ea typeface="宋体" panose="02010600030101010101" pitchFamily="2" charset="-122"/>
                          <a:cs typeface="Arial" panose="020B0604020202020204" pitchFamily="34" charset="0"/>
                        </a:rPr>
                        <a:t>Xm</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955.7</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en-US" sz="1500" kern="100">
                          <a:effectLst/>
                          <a:latin typeface="Arial" panose="020B0604020202020204" pitchFamily="34" charset="0"/>
                          <a:ea typeface="宋体" panose="02010600030101010101" pitchFamily="2" charset="-122"/>
                          <a:cs typeface="Arial" panose="020B0604020202020204" pitchFamily="34" charset="0"/>
                        </a:rPr>
                        <a:t>L</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en-US" sz="1500" kern="100" dirty="0" err="1">
                          <a:effectLst/>
                          <a:latin typeface="Arial" panose="020B0604020202020204" pitchFamily="34" charset="0"/>
                          <a:ea typeface="宋体" panose="02010600030101010101" pitchFamily="2" charset="-122"/>
                          <a:cs typeface="Arial" panose="020B0604020202020204" pitchFamily="34" charset="0"/>
                        </a:rPr>
                        <a:t>Sr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1.862</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altLang="zh-CN" sz="1500" kern="100" dirty="0" smtClean="0">
                          <a:effectLst/>
                          <a:latin typeface="Arial" panose="020B0604020202020204" pitchFamily="34" charset="0"/>
                          <a:ea typeface="宋体" panose="02010600030101010101" pitchFamily="2" charset="-122"/>
                          <a:cs typeface="Arial" panose="020B0604020202020204" pitchFamily="34" charset="0"/>
                        </a:rPr>
                        <a:t>S</a:t>
                      </a:r>
                      <a:r>
                        <a:rPr lang="de-CH" altLang="zh-CN" sz="1500" kern="100" baseline="-25000" dirty="0" smtClean="0">
                          <a:effectLst/>
                          <a:latin typeface="Arial" panose="020B0604020202020204" pitchFamily="34" charset="0"/>
                          <a:ea typeface="宋体" panose="02010600030101010101" pitchFamily="2" charset="-122"/>
                          <a:cs typeface="Arial" panose="020B0604020202020204" pitchFamily="34" charset="0"/>
                        </a:rPr>
                        <a:t>R</a:t>
                      </a:r>
                      <a:endParaRPr lang="zh-CN" altLang="zh-CN" sz="1500" kern="100" baseline="-250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2.422</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en-US" sz="1500" kern="1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5.214</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en-US" sz="1500" kern="1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6.782</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en-US" sz="1500" kern="100">
                          <a:effectLst/>
                          <a:latin typeface="Arial" panose="020B0604020202020204" pitchFamily="34" charset="0"/>
                          <a:ea typeface="宋体" panose="02010600030101010101" pitchFamily="2" charset="-122"/>
                          <a:cs typeface="Arial" panose="020B0604020202020204" pitchFamily="34" charset="0"/>
                        </a:rPr>
                        <a:t>RSDr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0.195</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en-US" sz="1500" kern="100">
                          <a:effectLst/>
                          <a:latin typeface="Arial" panose="020B0604020202020204" pitchFamily="34" charset="0"/>
                          <a:ea typeface="宋体" panose="02010600030101010101" pitchFamily="2" charset="-122"/>
                          <a:cs typeface="Arial" panose="020B0604020202020204" pitchFamily="34" charset="0"/>
                        </a:rPr>
                        <a:t>RSDR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0.253</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en-US" sz="1500" kern="100">
                          <a:effectLst/>
                          <a:latin typeface="Arial" panose="020B0604020202020204" pitchFamily="34" charset="0"/>
                          <a:ea typeface="宋体" panose="02010600030101010101" pitchFamily="2" charset="-122"/>
                          <a:cs typeface="Arial" panose="020B0604020202020204" pitchFamily="34" charset="0"/>
                        </a:rPr>
                        <a:t>RSDR(Hor)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2.014</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en-US" sz="1500" kern="100">
                          <a:effectLst/>
                          <a:latin typeface="Arial" panose="020B0604020202020204" pitchFamily="34" charset="0"/>
                          <a:ea typeface="宋体" panose="02010600030101010101" pitchFamily="2" charset="-122"/>
                          <a:cs typeface="Arial" panose="020B0604020202020204" pitchFamily="34" charset="0"/>
                        </a:rPr>
                        <a:t>HorRat</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0.126</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矩形 1"/>
          <p:cNvSpPr/>
          <p:nvPr/>
        </p:nvSpPr>
        <p:spPr>
          <a:xfrm>
            <a:off x="1115355" y="5275367"/>
            <a:ext cx="5228804" cy="307777"/>
          </a:xfrm>
          <a:prstGeom prst="rect">
            <a:avLst/>
          </a:prstGeom>
        </p:spPr>
        <p:txBody>
          <a:bodyPr wrap="none">
            <a:spAutoFit/>
          </a:bodyPr>
          <a:lstStyle/>
          <a:p>
            <a:r>
              <a:rPr lang="en-US" altLang="zh-CN" sz="1400" b="1" dirty="0">
                <a:solidFill>
                  <a:srgbClr val="000000"/>
                </a:solidFill>
                <a:latin typeface="Arial" panose="020B0604020202020204" pitchFamily="34" charset="0"/>
                <a:cs typeface="Arial" panose="020B0604020202020204" pitchFamily="34" charset="0"/>
              </a:rPr>
              <a:t>Fig. </a:t>
            </a:r>
            <a:r>
              <a:rPr lang="en-US" altLang="zh-CN" sz="1400" b="1" dirty="0" smtClean="0">
                <a:solidFill>
                  <a:srgbClr val="000000"/>
                </a:solidFill>
                <a:latin typeface="Arial" panose="020B0604020202020204" pitchFamily="34" charset="0"/>
                <a:cs typeface="Arial" panose="020B0604020202020204" pitchFamily="34" charset="0"/>
              </a:rPr>
              <a:t>1 </a:t>
            </a:r>
            <a:r>
              <a:rPr lang="en-US" altLang="zh-CN" sz="1400" b="1" dirty="0">
                <a:solidFill>
                  <a:srgbClr val="000000"/>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28-Homobrassinolide Sample </a:t>
            </a:r>
            <a:r>
              <a:rPr lang="en-US" altLang="zh-CN" sz="1400" dirty="0" smtClean="0">
                <a:solidFill>
                  <a:prstClr val="black"/>
                </a:solidFill>
                <a:latin typeface="Arial" panose="020B0604020202020204" pitchFamily="34" charset="0"/>
                <a:cs typeface="Arial" panose="020B0604020202020204" pitchFamily="34" charset="0"/>
              </a:rPr>
              <a:t>A </a:t>
            </a:r>
            <a:r>
              <a:rPr lang="en-US" altLang="zh-CN" sz="1400" dirty="0">
                <a:solidFill>
                  <a:prstClr val="black"/>
                </a:solidFill>
                <a:latin typeface="Arial" panose="020B0604020202020204" pitchFamily="34" charset="0"/>
                <a:cs typeface="Arial" panose="020B0604020202020204" pitchFamily="34" charset="0"/>
              </a:rPr>
              <a:t>with outliers /stragglers</a:t>
            </a:r>
            <a:endParaRPr lang="zh-CN" altLang="en-US" sz="1400" dirty="0">
              <a:solidFill>
                <a:prstClr val="black"/>
              </a:solidFill>
              <a:latin typeface="Arial" panose="020B0604020202020204" pitchFamily="34" charset="0"/>
              <a:cs typeface="Arial" panose="020B0604020202020204" pitchFamily="34" charset="0"/>
            </a:endParaRPr>
          </a:p>
        </p:txBody>
      </p:sp>
      <p:sp>
        <p:nvSpPr>
          <p:cNvPr id="3" name="幻灯片编号占位符 2"/>
          <p:cNvSpPr>
            <a:spLocks noGrp="1"/>
          </p:cNvSpPr>
          <p:nvPr>
            <p:ph type="sldNum" sz="quarter" idx="12"/>
          </p:nvPr>
        </p:nvSpPr>
        <p:spPr/>
        <p:txBody>
          <a:bodyPr/>
          <a:lstStyle/>
          <a:p>
            <a:fld id="{04BAE5B3-BE46-4E18-80F1-3E1CF5BEC112}" type="slidenum">
              <a:rPr lang="zh-CN" altLang="en-US" smtClean="0"/>
              <a:t>14</a:t>
            </a:fld>
            <a:endParaRPr lang="zh-CN" altLang="en-US"/>
          </a:p>
        </p:txBody>
      </p:sp>
      <p:pic>
        <p:nvPicPr>
          <p:cNvPr id="9" name="图片 8"/>
          <p:cNvPicPr>
            <a:picLocks noChangeAspect="1"/>
          </p:cNvPicPr>
          <p:nvPr/>
        </p:nvPicPr>
        <p:blipFill>
          <a:blip r:embed="rId2"/>
          <a:stretch>
            <a:fillRect/>
          </a:stretch>
        </p:blipFill>
        <p:spPr>
          <a:xfrm>
            <a:off x="434426" y="1851187"/>
            <a:ext cx="6047756" cy="3145809"/>
          </a:xfrm>
          <a:prstGeom prst="rect">
            <a:avLst/>
          </a:prstGeom>
          <a:ln>
            <a:solidFill>
              <a:schemeClr val="tx1"/>
            </a:solidFill>
          </a:ln>
        </p:spPr>
      </p:pic>
    </p:spTree>
    <p:extLst>
      <p:ext uri="{BB962C8B-B14F-4D97-AF65-F5344CB8AC3E}">
        <p14:creationId xmlns:p14="http://schemas.microsoft.com/office/powerpoint/2010/main" val="472131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2407707765"/>
              </p:ext>
            </p:extLst>
          </p:nvPr>
        </p:nvGraphicFramePr>
        <p:xfrm>
          <a:off x="6943829" y="1920182"/>
          <a:ext cx="4057106" cy="3162300"/>
        </p:xfrm>
        <a:graphic>
          <a:graphicData uri="http://schemas.openxmlformats.org/drawingml/2006/table">
            <a:tbl>
              <a:tblPr firstRow="1" firstCol="1" bandRow="1"/>
              <a:tblGrid>
                <a:gridCol w="1735937"/>
                <a:gridCol w="2321169"/>
              </a:tblGrid>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Xm</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950.7</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L</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Sr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2.535</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S</a:t>
                      </a:r>
                      <a:r>
                        <a:rPr lang="de-CH" sz="1500" kern="100" baseline="-25000" dirty="0">
                          <a:effectLst/>
                          <a:latin typeface="Arial" panose="020B0604020202020204" pitchFamily="34" charset="0"/>
                          <a:ea typeface="宋体" panose="02010600030101010101" pitchFamily="2" charset="-122"/>
                          <a:cs typeface="Arial" panose="020B0604020202020204" pitchFamily="34" charset="0"/>
                        </a:rPr>
                        <a:t>R</a:t>
                      </a:r>
                      <a:endParaRPr lang="zh-CN" sz="1500" kern="100" baseline="-250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6.516</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err="1">
                          <a:effectLst/>
                          <a:latin typeface="Arial" panose="020B0604020202020204" pitchFamily="34" charset="0"/>
                          <a:ea typeface="宋体" panose="02010600030101010101" pitchFamily="2" charset="-122"/>
                          <a:cs typeface="Arial" panose="020B0604020202020204" pitchFamily="34" charset="0"/>
                        </a:rPr>
                        <a:t>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7.098</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18.245</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0.267</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a:t>
                      </a:r>
                      <a:r>
                        <a:rPr lang="de-CH" sz="1500" kern="100" baseline="-250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0.685</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a:t>
                      </a:r>
                      <a:r>
                        <a:rPr lang="de-CH" sz="1500" kern="100" baseline="-25000">
                          <a:effectLst/>
                          <a:latin typeface="Arial" panose="020B0604020202020204" pitchFamily="34" charset="0"/>
                          <a:ea typeface="宋体" panose="02010600030101010101" pitchFamily="2" charset="-122"/>
                          <a:cs typeface="Arial" panose="020B0604020202020204" pitchFamily="34" charset="0"/>
                        </a:rPr>
                        <a:t>R</a:t>
                      </a:r>
                      <a:r>
                        <a:rPr lang="de-CH" sz="1500" kern="100">
                          <a:effectLst/>
                          <a:latin typeface="Arial" panose="020B0604020202020204" pitchFamily="34" charset="0"/>
                          <a:ea typeface="宋体" panose="02010600030101010101" pitchFamily="2" charset="-122"/>
                          <a:cs typeface="Arial" panose="020B0604020202020204" pitchFamily="34" charset="0"/>
                        </a:rPr>
                        <a:t>(Hor)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2.015</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HorRat</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0.340</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矩形 8"/>
          <p:cNvSpPr/>
          <p:nvPr/>
        </p:nvSpPr>
        <p:spPr>
          <a:xfrm>
            <a:off x="1115355" y="5275367"/>
            <a:ext cx="5248553" cy="307777"/>
          </a:xfrm>
          <a:prstGeom prst="rect">
            <a:avLst/>
          </a:prstGeom>
        </p:spPr>
        <p:txBody>
          <a:bodyPr wrap="none">
            <a:spAutoFit/>
          </a:bodyPr>
          <a:lstStyle/>
          <a:p>
            <a:r>
              <a:rPr lang="en-US" altLang="zh-CN" sz="1400" b="1" dirty="0">
                <a:solidFill>
                  <a:srgbClr val="000000"/>
                </a:solidFill>
                <a:latin typeface="Arial" panose="020B0604020202020204" pitchFamily="34" charset="0"/>
                <a:cs typeface="Arial" panose="020B0604020202020204" pitchFamily="34" charset="0"/>
              </a:rPr>
              <a:t>Fig. 2</a:t>
            </a:r>
            <a:r>
              <a:rPr lang="en-US" altLang="zh-CN" sz="1400" b="1" dirty="0" smtClean="0">
                <a:solidFill>
                  <a:srgbClr val="000000"/>
                </a:solidFill>
                <a:latin typeface="Arial" panose="020B0604020202020204" pitchFamily="34" charset="0"/>
                <a:cs typeface="Arial" panose="020B0604020202020204" pitchFamily="34" charset="0"/>
              </a:rPr>
              <a:t> </a:t>
            </a:r>
            <a:r>
              <a:rPr lang="en-US" altLang="zh-CN" sz="1400" b="1" dirty="0">
                <a:solidFill>
                  <a:srgbClr val="000000"/>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28-Homobrassinolide Sample B</a:t>
            </a:r>
            <a:r>
              <a:rPr lang="en-US" altLang="zh-CN" sz="1400" dirty="0" smtClean="0">
                <a:solidFill>
                  <a:prstClr val="black"/>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with outliers /stragglers</a:t>
            </a:r>
            <a:endParaRPr lang="zh-CN" altLang="en-US" sz="1400" dirty="0">
              <a:solidFill>
                <a:prstClr val="black"/>
              </a:solidFill>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15</a:t>
            </a:fld>
            <a:endParaRPr lang="zh-CN" altLang="en-US"/>
          </a:p>
        </p:txBody>
      </p:sp>
      <p:pic>
        <p:nvPicPr>
          <p:cNvPr id="3" name="图片 2"/>
          <p:cNvPicPr>
            <a:picLocks noChangeAspect="1"/>
          </p:cNvPicPr>
          <p:nvPr/>
        </p:nvPicPr>
        <p:blipFill>
          <a:blip r:embed="rId2"/>
          <a:stretch>
            <a:fillRect/>
          </a:stretch>
        </p:blipFill>
        <p:spPr>
          <a:xfrm>
            <a:off x="372697" y="1815431"/>
            <a:ext cx="6078239" cy="3261643"/>
          </a:xfrm>
          <a:prstGeom prst="rect">
            <a:avLst/>
          </a:prstGeom>
          <a:ln>
            <a:solidFill>
              <a:schemeClr val="tx1"/>
            </a:solidFill>
          </a:ln>
        </p:spPr>
      </p:pic>
    </p:spTree>
    <p:extLst>
      <p:ext uri="{BB962C8B-B14F-4D97-AF65-F5344CB8AC3E}">
        <p14:creationId xmlns:p14="http://schemas.microsoft.com/office/powerpoint/2010/main" val="30673187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966838219"/>
              </p:ext>
            </p:extLst>
          </p:nvPr>
        </p:nvGraphicFramePr>
        <p:xfrm>
          <a:off x="6914081" y="1830959"/>
          <a:ext cx="3889907" cy="3162300"/>
        </p:xfrm>
        <a:graphic>
          <a:graphicData uri="http://schemas.openxmlformats.org/drawingml/2006/table">
            <a:tbl>
              <a:tblPr firstRow="1" firstCol="1" bandRow="1"/>
              <a:tblGrid>
                <a:gridCol w="1625012"/>
                <a:gridCol w="2264895"/>
              </a:tblGrid>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Xm</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L</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Sr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0.00053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altLang="zh-CN" sz="1500" kern="100" dirty="0" smtClean="0">
                          <a:effectLst/>
                          <a:latin typeface="Arial" panose="020B0604020202020204" pitchFamily="34" charset="0"/>
                          <a:ea typeface="宋体" panose="02010600030101010101" pitchFamily="2" charset="-122"/>
                          <a:cs typeface="Arial" panose="020B0604020202020204" pitchFamily="34" charset="0"/>
                        </a:rPr>
                        <a:t>S</a:t>
                      </a:r>
                      <a:r>
                        <a:rPr lang="de-CH" altLang="zh-CN" sz="1500" kern="100" baseline="-25000" dirty="0" smtClean="0">
                          <a:effectLst/>
                          <a:latin typeface="Arial" panose="020B0604020202020204" pitchFamily="34" charset="0"/>
                          <a:ea typeface="宋体" panose="02010600030101010101" pitchFamily="2" charset="-122"/>
                          <a:cs typeface="Arial" panose="020B0604020202020204" pitchFamily="34" charset="0"/>
                        </a:rPr>
                        <a:t>R</a:t>
                      </a:r>
                      <a:endParaRPr lang="zh-CN" altLang="zh-CN" sz="1500" kern="100" baseline="-250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0.00146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0.00148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0.00409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1.296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a:t>
                      </a:r>
                      <a:r>
                        <a:rPr lang="de-CH" sz="1500" kern="100" baseline="-250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3.585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a:t>
                      </a:r>
                      <a:r>
                        <a:rPr lang="de-CH" sz="1500" kern="100" baseline="-25000">
                          <a:effectLst/>
                          <a:latin typeface="Arial" panose="020B0604020202020204" pitchFamily="34" charset="0"/>
                          <a:ea typeface="宋体" panose="02010600030101010101" pitchFamily="2" charset="-122"/>
                          <a:cs typeface="Arial" panose="020B0604020202020204" pitchFamily="34" charset="0"/>
                        </a:rPr>
                        <a:t>R</a:t>
                      </a:r>
                      <a:r>
                        <a:rPr lang="de-CH" sz="1500" kern="100">
                          <a:effectLst/>
                          <a:latin typeface="Arial" panose="020B0604020202020204" pitchFamily="34" charset="0"/>
                          <a:ea typeface="宋体" panose="02010600030101010101" pitchFamily="2" charset="-122"/>
                          <a:cs typeface="Arial" panose="020B0604020202020204" pitchFamily="34" charset="0"/>
                        </a:rPr>
                        <a:t>(Hor)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9.160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HorRat</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0.391</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矩形 6"/>
          <p:cNvSpPr/>
          <p:nvPr/>
        </p:nvSpPr>
        <p:spPr>
          <a:xfrm>
            <a:off x="1115355" y="5275367"/>
            <a:ext cx="5258171" cy="307777"/>
          </a:xfrm>
          <a:prstGeom prst="rect">
            <a:avLst/>
          </a:prstGeom>
        </p:spPr>
        <p:txBody>
          <a:bodyPr wrap="none">
            <a:spAutoFit/>
          </a:bodyPr>
          <a:lstStyle/>
          <a:p>
            <a:r>
              <a:rPr lang="en-US" altLang="zh-CN" sz="1400" b="1" dirty="0">
                <a:solidFill>
                  <a:srgbClr val="000000"/>
                </a:solidFill>
                <a:latin typeface="Arial" panose="020B0604020202020204" pitchFamily="34" charset="0"/>
                <a:cs typeface="Arial" panose="020B0604020202020204" pitchFamily="34" charset="0"/>
              </a:rPr>
              <a:t>Fig. 3</a:t>
            </a:r>
            <a:r>
              <a:rPr lang="en-US" altLang="zh-CN" sz="1400" b="1" dirty="0" smtClean="0">
                <a:solidFill>
                  <a:srgbClr val="000000"/>
                </a:solidFill>
                <a:latin typeface="Arial" panose="020B0604020202020204" pitchFamily="34" charset="0"/>
                <a:cs typeface="Arial" panose="020B0604020202020204" pitchFamily="34" charset="0"/>
              </a:rPr>
              <a:t> </a:t>
            </a:r>
            <a:r>
              <a:rPr lang="en-US" altLang="zh-CN" sz="1400" b="1" dirty="0">
                <a:solidFill>
                  <a:srgbClr val="000000"/>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28-Homobrassinolide Sample C</a:t>
            </a:r>
            <a:r>
              <a:rPr lang="en-US" altLang="zh-CN" sz="1400" dirty="0" smtClean="0">
                <a:solidFill>
                  <a:prstClr val="black"/>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with outliers /stragglers</a:t>
            </a:r>
            <a:endParaRPr lang="zh-CN" altLang="en-US" sz="1400" dirty="0">
              <a:solidFill>
                <a:prstClr val="black"/>
              </a:solidFill>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16</a:t>
            </a:fld>
            <a:endParaRPr lang="zh-CN" altLang="en-US"/>
          </a:p>
        </p:txBody>
      </p:sp>
      <p:pic>
        <p:nvPicPr>
          <p:cNvPr id="3" name="图片 2"/>
          <p:cNvPicPr>
            <a:picLocks noChangeAspect="1"/>
          </p:cNvPicPr>
          <p:nvPr/>
        </p:nvPicPr>
        <p:blipFill>
          <a:blip r:embed="rId2"/>
          <a:stretch>
            <a:fillRect/>
          </a:stretch>
        </p:blipFill>
        <p:spPr>
          <a:xfrm>
            <a:off x="514678" y="1924318"/>
            <a:ext cx="5803895" cy="2767824"/>
          </a:xfrm>
          <a:prstGeom prst="rect">
            <a:avLst/>
          </a:prstGeom>
          <a:ln>
            <a:solidFill>
              <a:schemeClr val="tx1"/>
            </a:solidFill>
          </a:ln>
        </p:spPr>
      </p:pic>
    </p:spTree>
    <p:extLst>
      <p:ext uri="{BB962C8B-B14F-4D97-AF65-F5344CB8AC3E}">
        <p14:creationId xmlns:p14="http://schemas.microsoft.com/office/powerpoint/2010/main" val="7760873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736902329"/>
              </p:ext>
            </p:extLst>
          </p:nvPr>
        </p:nvGraphicFramePr>
        <p:xfrm>
          <a:off x="7039628" y="1960847"/>
          <a:ext cx="3736224" cy="3162300"/>
        </p:xfrm>
        <a:graphic>
          <a:graphicData uri="http://schemas.openxmlformats.org/drawingml/2006/table">
            <a:tbl>
              <a:tblPr firstRow="1" firstCol="1" bandRow="1"/>
              <a:tblGrid>
                <a:gridCol w="1499461"/>
                <a:gridCol w="2236763"/>
              </a:tblGrid>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Xm</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L</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Sr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0.00098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de-CH" altLang="zh-CN" sz="1500" kern="100" dirty="0" smtClean="0">
                          <a:effectLst/>
                          <a:latin typeface="Arial" panose="020B0604020202020204" pitchFamily="34" charset="0"/>
                          <a:ea typeface="宋体" panose="02010600030101010101" pitchFamily="2" charset="-122"/>
                          <a:cs typeface="Arial" panose="020B0604020202020204" pitchFamily="34" charset="0"/>
                        </a:rPr>
                        <a:t>S</a:t>
                      </a:r>
                      <a:r>
                        <a:rPr lang="de-CH" altLang="zh-CN" sz="1500" kern="100" baseline="-25000" dirty="0" smtClean="0">
                          <a:effectLst/>
                          <a:latin typeface="Arial" panose="020B0604020202020204" pitchFamily="34" charset="0"/>
                          <a:ea typeface="宋体" panose="02010600030101010101" pitchFamily="2" charset="-122"/>
                          <a:cs typeface="Arial" panose="020B0604020202020204" pitchFamily="34" charset="0"/>
                        </a:rPr>
                        <a:t>R</a:t>
                      </a:r>
                      <a:endParaRPr lang="zh-CN" altLang="zh-CN" sz="1500" kern="100" baseline="-25000" dirty="0" smtClean="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0.00229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err="1">
                          <a:effectLst/>
                          <a:latin typeface="Arial" panose="020B0604020202020204" pitchFamily="34" charset="0"/>
                          <a:ea typeface="宋体" panose="02010600030101010101" pitchFamily="2" charset="-122"/>
                          <a:cs typeface="Arial" panose="020B0604020202020204" pitchFamily="34" charset="0"/>
                        </a:rPr>
                        <a:t>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0.00274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0.00641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2.342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RSD</a:t>
                      </a:r>
                      <a:r>
                        <a:rPr lang="de-CH" sz="1500" kern="100" baseline="-25000" dirty="0">
                          <a:effectLst/>
                          <a:latin typeface="Arial" panose="020B0604020202020204" pitchFamily="34" charset="0"/>
                          <a:ea typeface="宋体" panose="02010600030101010101" pitchFamily="2" charset="-122"/>
                          <a:cs typeface="Arial" panose="020B0604020202020204" pitchFamily="34" charset="0"/>
                        </a:rPr>
                        <a:t>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5.485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a:t>
                      </a:r>
                      <a:r>
                        <a:rPr lang="de-CH" sz="1500" kern="100" baseline="-25000">
                          <a:effectLst/>
                          <a:latin typeface="Arial" panose="020B0604020202020204" pitchFamily="34" charset="0"/>
                          <a:ea typeface="宋体" panose="02010600030101010101" pitchFamily="2" charset="-122"/>
                          <a:cs typeface="Arial" panose="020B0604020202020204" pitchFamily="34" charset="0"/>
                        </a:rPr>
                        <a:t>R</a:t>
                      </a:r>
                      <a:r>
                        <a:rPr lang="de-CH" sz="1500" kern="100">
                          <a:effectLst/>
                          <a:latin typeface="Arial" panose="020B0604020202020204" pitchFamily="34" charset="0"/>
                          <a:ea typeface="宋体" panose="02010600030101010101" pitchFamily="2" charset="-122"/>
                          <a:cs typeface="Arial" panose="020B0604020202020204" pitchFamily="34" charset="0"/>
                        </a:rPr>
                        <a:t>(Hor)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9.123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HorRat</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0.601</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矩形 6"/>
          <p:cNvSpPr/>
          <p:nvPr/>
        </p:nvSpPr>
        <p:spPr>
          <a:xfrm>
            <a:off x="1115355" y="5275367"/>
            <a:ext cx="5258171" cy="307777"/>
          </a:xfrm>
          <a:prstGeom prst="rect">
            <a:avLst/>
          </a:prstGeom>
        </p:spPr>
        <p:txBody>
          <a:bodyPr wrap="none">
            <a:spAutoFit/>
          </a:bodyPr>
          <a:lstStyle/>
          <a:p>
            <a:r>
              <a:rPr lang="en-US" altLang="zh-CN" sz="1400" b="1" dirty="0">
                <a:solidFill>
                  <a:srgbClr val="000000"/>
                </a:solidFill>
                <a:latin typeface="Arial" panose="020B0604020202020204" pitchFamily="34" charset="0"/>
                <a:cs typeface="Arial" panose="020B0604020202020204" pitchFamily="34" charset="0"/>
              </a:rPr>
              <a:t>Fig. 4</a:t>
            </a:r>
            <a:r>
              <a:rPr lang="en-US" altLang="zh-CN" sz="1400" b="1" dirty="0" smtClean="0">
                <a:solidFill>
                  <a:srgbClr val="000000"/>
                </a:solidFill>
                <a:latin typeface="Arial" panose="020B0604020202020204" pitchFamily="34" charset="0"/>
                <a:cs typeface="Arial" panose="020B0604020202020204" pitchFamily="34" charset="0"/>
              </a:rPr>
              <a:t> </a:t>
            </a:r>
            <a:r>
              <a:rPr lang="en-US" altLang="zh-CN" sz="1400" b="1" dirty="0">
                <a:solidFill>
                  <a:srgbClr val="000000"/>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28-Homobrassinolide Sample D</a:t>
            </a:r>
            <a:r>
              <a:rPr lang="en-US" altLang="zh-CN" sz="1400" dirty="0" smtClean="0">
                <a:solidFill>
                  <a:prstClr val="black"/>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with outliers /stragglers</a:t>
            </a:r>
            <a:endParaRPr lang="zh-CN" altLang="en-US" sz="1400" dirty="0">
              <a:solidFill>
                <a:prstClr val="black"/>
              </a:solidFill>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17</a:t>
            </a:fld>
            <a:endParaRPr lang="zh-CN" altLang="en-US"/>
          </a:p>
        </p:txBody>
      </p:sp>
      <p:pic>
        <p:nvPicPr>
          <p:cNvPr id="3" name="图片 2"/>
          <p:cNvPicPr>
            <a:picLocks noChangeAspect="1"/>
          </p:cNvPicPr>
          <p:nvPr/>
        </p:nvPicPr>
        <p:blipFill>
          <a:blip r:embed="rId2"/>
          <a:stretch>
            <a:fillRect/>
          </a:stretch>
        </p:blipFill>
        <p:spPr>
          <a:xfrm>
            <a:off x="633438" y="1957849"/>
            <a:ext cx="5956308" cy="2700762"/>
          </a:xfrm>
          <a:prstGeom prst="rect">
            <a:avLst/>
          </a:prstGeom>
          <a:ln>
            <a:solidFill>
              <a:schemeClr val="tx1"/>
            </a:solidFill>
          </a:ln>
        </p:spPr>
      </p:pic>
    </p:spTree>
    <p:extLst>
      <p:ext uri="{BB962C8B-B14F-4D97-AF65-F5344CB8AC3E}">
        <p14:creationId xmlns:p14="http://schemas.microsoft.com/office/powerpoint/2010/main" val="11335293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559471742"/>
              </p:ext>
            </p:extLst>
          </p:nvPr>
        </p:nvGraphicFramePr>
        <p:xfrm>
          <a:off x="7032990" y="1941842"/>
          <a:ext cx="3714727" cy="3162300"/>
        </p:xfrm>
        <a:graphic>
          <a:graphicData uri="http://schemas.openxmlformats.org/drawingml/2006/table">
            <a:tbl>
              <a:tblPr firstRow="1" firstCol="1" bandRow="1"/>
              <a:tblGrid>
                <a:gridCol w="1477964"/>
                <a:gridCol w="2236763"/>
              </a:tblGrid>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Xm</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L</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Sr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0.00101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de-CH" altLang="zh-CN" sz="1500" kern="100" dirty="0" smtClean="0">
                          <a:effectLst/>
                          <a:latin typeface="Arial" panose="020B0604020202020204" pitchFamily="34" charset="0"/>
                          <a:ea typeface="宋体" panose="02010600030101010101" pitchFamily="2" charset="-122"/>
                          <a:cs typeface="Arial" panose="020B0604020202020204" pitchFamily="34" charset="0"/>
                        </a:rPr>
                        <a:t>S</a:t>
                      </a:r>
                      <a:r>
                        <a:rPr lang="de-CH" altLang="zh-CN" sz="1500" kern="100" baseline="-25000" dirty="0" smtClean="0">
                          <a:effectLst/>
                          <a:latin typeface="Arial" panose="020B0604020202020204" pitchFamily="34" charset="0"/>
                          <a:ea typeface="宋体" panose="02010600030101010101" pitchFamily="2" charset="-122"/>
                          <a:cs typeface="Arial" panose="020B0604020202020204" pitchFamily="34" charset="0"/>
                        </a:rPr>
                        <a:t>R</a:t>
                      </a:r>
                      <a:endParaRPr lang="zh-CN" altLang="zh-CN" sz="1500" kern="100" baseline="-25000" dirty="0" smtClean="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0.00715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0.00283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0.02002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1.017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a:t>
                      </a:r>
                      <a:r>
                        <a:rPr lang="de-CH" sz="1500" kern="100" baseline="-250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7.173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a:t>
                      </a:r>
                      <a:r>
                        <a:rPr lang="de-CH" sz="1500" kern="100" baseline="-25000">
                          <a:effectLst/>
                          <a:latin typeface="Arial" panose="020B0604020202020204" pitchFamily="34" charset="0"/>
                          <a:ea typeface="宋体" panose="02010600030101010101" pitchFamily="2" charset="-122"/>
                          <a:cs typeface="Arial" panose="020B0604020202020204" pitchFamily="34" charset="0"/>
                        </a:rPr>
                        <a:t>R</a:t>
                      </a:r>
                      <a:r>
                        <a:rPr lang="de-CH" sz="1500" kern="100">
                          <a:effectLst/>
                          <a:latin typeface="Arial" panose="020B0604020202020204" pitchFamily="34" charset="0"/>
                          <a:ea typeface="宋体" panose="02010600030101010101" pitchFamily="2" charset="-122"/>
                          <a:cs typeface="Arial" panose="020B0604020202020204" pitchFamily="34" charset="0"/>
                        </a:rPr>
                        <a:t>(Hor)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8.004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HorRat</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0.896</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矩形 7"/>
          <p:cNvSpPr/>
          <p:nvPr/>
        </p:nvSpPr>
        <p:spPr>
          <a:xfrm>
            <a:off x="1115355" y="5275367"/>
            <a:ext cx="5248553" cy="307777"/>
          </a:xfrm>
          <a:prstGeom prst="rect">
            <a:avLst/>
          </a:prstGeom>
        </p:spPr>
        <p:txBody>
          <a:bodyPr wrap="none">
            <a:spAutoFit/>
          </a:bodyPr>
          <a:lstStyle/>
          <a:p>
            <a:r>
              <a:rPr lang="en-US" altLang="zh-CN" sz="1400" b="1" dirty="0">
                <a:solidFill>
                  <a:srgbClr val="000000"/>
                </a:solidFill>
                <a:latin typeface="Arial" panose="020B0604020202020204" pitchFamily="34" charset="0"/>
                <a:cs typeface="Arial" panose="020B0604020202020204" pitchFamily="34" charset="0"/>
              </a:rPr>
              <a:t>Fig. 5</a:t>
            </a:r>
            <a:r>
              <a:rPr lang="en-US" altLang="zh-CN" sz="1400" b="1" dirty="0" smtClean="0">
                <a:solidFill>
                  <a:srgbClr val="000000"/>
                </a:solidFill>
                <a:latin typeface="Arial" panose="020B0604020202020204" pitchFamily="34" charset="0"/>
                <a:cs typeface="Arial" panose="020B0604020202020204" pitchFamily="34" charset="0"/>
              </a:rPr>
              <a:t> </a:t>
            </a:r>
            <a:r>
              <a:rPr lang="en-US" altLang="zh-CN" sz="1400" b="1" dirty="0">
                <a:solidFill>
                  <a:srgbClr val="000000"/>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28-Homobrassinolide Sample E</a:t>
            </a:r>
            <a:r>
              <a:rPr lang="en-US" altLang="zh-CN" sz="1400" dirty="0" smtClean="0">
                <a:solidFill>
                  <a:prstClr val="black"/>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with outliers /stragglers</a:t>
            </a:r>
            <a:endParaRPr lang="zh-CN" altLang="en-US" sz="1400" dirty="0">
              <a:solidFill>
                <a:prstClr val="black"/>
              </a:solidFill>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18</a:t>
            </a:fld>
            <a:endParaRPr lang="zh-CN" altLang="en-US"/>
          </a:p>
        </p:txBody>
      </p:sp>
      <p:pic>
        <p:nvPicPr>
          <p:cNvPr id="3" name="图片 2"/>
          <p:cNvPicPr>
            <a:picLocks noChangeAspect="1"/>
          </p:cNvPicPr>
          <p:nvPr/>
        </p:nvPicPr>
        <p:blipFill>
          <a:blip r:embed="rId2"/>
          <a:stretch>
            <a:fillRect/>
          </a:stretch>
        </p:blipFill>
        <p:spPr>
          <a:xfrm>
            <a:off x="448904" y="1851283"/>
            <a:ext cx="5925826" cy="2706859"/>
          </a:xfrm>
          <a:prstGeom prst="rect">
            <a:avLst/>
          </a:prstGeom>
          <a:ln>
            <a:solidFill>
              <a:sysClr val="windowText" lastClr="000000"/>
            </a:solidFill>
          </a:ln>
        </p:spPr>
      </p:pic>
    </p:spTree>
    <p:extLst>
      <p:ext uri="{BB962C8B-B14F-4D97-AF65-F5344CB8AC3E}">
        <p14:creationId xmlns:p14="http://schemas.microsoft.com/office/powerpoint/2010/main" val="3978716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56060" y="463888"/>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r>
              <a:rPr lang="en-US" altLang="zh-CN" dirty="0" smtClean="0">
                <a:latin typeface="Helvetica" panose="020B0604020202020204" pitchFamily="34" charset="0"/>
                <a:cs typeface="Helvetica" panose="020B0604020202020204" pitchFamily="34" charset="0"/>
              </a:rPr>
              <a:t>Summary</a:t>
            </a:r>
            <a:endParaRPr lang="zh-CN" altLang="en-US" dirty="0">
              <a:latin typeface="Helvetica" panose="020B0604020202020204" pitchFamily="34" charset="0"/>
              <a:cs typeface="Helvetica" panose="020B0604020202020204" pitchFamily="34" charset="0"/>
            </a:endParaRPr>
          </a:p>
        </p:txBody>
      </p:sp>
      <p:sp>
        <p:nvSpPr>
          <p:cNvPr id="5" name="矩形 4"/>
          <p:cNvSpPr/>
          <p:nvPr/>
        </p:nvSpPr>
        <p:spPr>
          <a:xfrm>
            <a:off x="856059" y="1572816"/>
            <a:ext cx="7116366" cy="369332"/>
          </a:xfrm>
          <a:prstGeom prst="rect">
            <a:avLst/>
          </a:prstGeom>
        </p:spPr>
        <p:txBody>
          <a:bodyPr wrap="square">
            <a:spAutoFit/>
          </a:bodyPr>
          <a:lstStyle/>
          <a:p>
            <a:r>
              <a:rPr lang="en-US" altLang="zh-CN" b="1" kern="0" dirty="0" smtClean="0">
                <a:solidFill>
                  <a:prstClr val="black"/>
                </a:solidFill>
                <a:latin typeface="Arial" panose="020B0604020202020204" pitchFamily="34" charset="0"/>
                <a:cs typeface="Arial" panose="020B0604020202020204" pitchFamily="34" charset="0"/>
              </a:rPr>
              <a:t>Summary</a:t>
            </a:r>
            <a:r>
              <a:rPr lang="en-US" altLang="zh-CN" b="1" kern="0" spc="-30"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of</a:t>
            </a:r>
            <a:r>
              <a:rPr lang="en-US" altLang="zh-CN" b="1" kern="0" spc="5"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the statisti</a:t>
            </a:r>
            <a:r>
              <a:rPr lang="en-US" altLang="zh-CN" b="1" kern="0" spc="-10" dirty="0" smtClean="0">
                <a:solidFill>
                  <a:prstClr val="black"/>
                </a:solidFill>
                <a:latin typeface="Arial" panose="020B0604020202020204" pitchFamily="34" charset="0"/>
                <a:cs typeface="Arial" panose="020B0604020202020204" pitchFamily="34" charset="0"/>
              </a:rPr>
              <a:t>c</a:t>
            </a:r>
            <a:r>
              <a:rPr lang="en-US" altLang="zh-CN" b="1" kern="0" dirty="0" smtClean="0">
                <a:solidFill>
                  <a:prstClr val="black"/>
                </a:solidFill>
                <a:latin typeface="Arial" panose="020B0604020202020204" pitchFamily="34" charset="0"/>
                <a:cs typeface="Arial" panose="020B0604020202020204" pitchFamily="34" charset="0"/>
              </a:rPr>
              <a:t>al</a:t>
            </a:r>
            <a:r>
              <a:rPr lang="en-US" altLang="zh-CN" b="1" kern="0" spc="-10"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e</a:t>
            </a:r>
            <a:r>
              <a:rPr lang="en-US" altLang="zh-CN" b="1" kern="0" spc="-20" dirty="0" smtClean="0">
                <a:solidFill>
                  <a:prstClr val="black"/>
                </a:solidFill>
                <a:latin typeface="Arial" panose="020B0604020202020204" pitchFamily="34" charset="0"/>
                <a:cs typeface="Arial" panose="020B0604020202020204" pitchFamily="34" charset="0"/>
              </a:rPr>
              <a:t>v</a:t>
            </a:r>
            <a:r>
              <a:rPr lang="en-US" altLang="zh-CN" b="1" kern="0" dirty="0">
                <a:solidFill>
                  <a:prstClr val="black"/>
                </a:solidFill>
                <a:latin typeface="Arial" panose="020B0604020202020204" pitchFamily="34" charset="0"/>
                <a:cs typeface="Arial" panose="020B0604020202020204" pitchFamily="34" charset="0"/>
              </a:rPr>
              <a:t>aluation with outliers /stragglers</a:t>
            </a:r>
          </a:p>
        </p:txBody>
      </p:sp>
      <p:sp>
        <p:nvSpPr>
          <p:cNvPr id="6" name="矩形 5"/>
          <p:cNvSpPr/>
          <p:nvPr/>
        </p:nvSpPr>
        <p:spPr>
          <a:xfrm>
            <a:off x="5886453" y="2024694"/>
            <a:ext cx="6243638" cy="3749744"/>
          </a:xfrm>
          <a:prstGeom prst="rect">
            <a:avLst/>
          </a:prstGeom>
        </p:spPr>
        <p:txBody>
          <a:bodyPr wrap="square">
            <a:spAutoFit/>
          </a:bodyPr>
          <a:lstStyle/>
          <a:p>
            <a:pPr marL="1258570">
              <a:lnSpc>
                <a:spcPct val="150000"/>
              </a:lnSpc>
              <a:spcBef>
                <a:spcPts val="100"/>
              </a:spcBef>
            </a:pPr>
            <a:r>
              <a:rPr lang="en-US" altLang="zh-CN" sz="1400" dirty="0" err="1">
                <a:solidFill>
                  <a:prstClr val="black"/>
                </a:solidFill>
                <a:latin typeface="Arial" panose="020B0604020202020204" pitchFamily="34" charset="0"/>
                <a:cs typeface="Arial" panose="020B0604020202020204" pitchFamily="34" charset="0"/>
              </a:rPr>
              <a:t>Xm</a:t>
            </a:r>
            <a:r>
              <a:rPr lang="en-US" altLang="zh-CN" sz="1400" dirty="0">
                <a:solidFill>
                  <a:prstClr val="black"/>
                </a:solidFill>
                <a:latin typeface="Arial" panose="020B0604020202020204" pitchFamily="34" charset="0"/>
                <a:cs typeface="Arial" panose="020B0604020202020204" pitchFamily="34" charset="0"/>
              </a:rPr>
              <a:t>    </a:t>
            </a:r>
            <a:r>
              <a:rPr lang="en-US" altLang="zh-CN" sz="1400" dirty="0" smtClean="0">
                <a:solidFill>
                  <a:prstClr val="black"/>
                </a:solidFill>
                <a:latin typeface="Arial" panose="020B0604020202020204" pitchFamily="34" charset="0"/>
                <a:cs typeface="Arial" panose="020B0604020202020204" pitchFamily="34" charset="0"/>
              </a:rPr>
              <a:t>             = </a:t>
            </a:r>
            <a:r>
              <a:rPr lang="en-US" altLang="zh-CN" sz="1400" dirty="0">
                <a:solidFill>
                  <a:prstClr val="black"/>
                </a:solidFill>
                <a:latin typeface="Arial" panose="020B0604020202020204" pitchFamily="34" charset="0"/>
                <a:cs typeface="Arial" panose="020B0604020202020204" pitchFamily="34" charset="0"/>
              </a:rPr>
              <a:t>average</a:t>
            </a:r>
            <a:endParaRPr lang="zh-CN" altLang="zh-CN" sz="1400" dirty="0">
              <a:solidFill>
                <a:prstClr val="black"/>
              </a:solidFill>
              <a:latin typeface="Arial" panose="020B0604020202020204" pitchFamily="34" charset="0"/>
              <a:cs typeface="Arial" panose="020B0604020202020204" pitchFamily="34" charset="0"/>
            </a:endParaRPr>
          </a:p>
          <a:p>
            <a:pPr marL="1258570">
              <a:lnSpc>
                <a:spcPct val="150000"/>
              </a:lnSpc>
              <a:spcBef>
                <a:spcPts val="100"/>
              </a:spcBef>
            </a:pPr>
            <a:r>
              <a:rPr lang="en-US" altLang="zh-CN" sz="1400" dirty="0">
                <a:solidFill>
                  <a:prstClr val="black"/>
                </a:solidFill>
                <a:latin typeface="Arial" panose="020B0604020202020204" pitchFamily="34" charset="0"/>
                <a:cs typeface="Arial" panose="020B0604020202020204" pitchFamily="34" charset="0"/>
              </a:rPr>
              <a:t>L </a:t>
            </a:r>
            <a:r>
              <a:rPr lang="en-US" altLang="zh-CN" sz="1400" dirty="0" smtClean="0">
                <a:solidFill>
                  <a:prstClr val="black"/>
                </a:solidFill>
                <a:latin typeface="Arial" panose="020B0604020202020204" pitchFamily="34" charset="0"/>
                <a:cs typeface="Arial" panose="020B0604020202020204" pitchFamily="34" charset="0"/>
              </a:rPr>
              <a:t>                   = </a:t>
            </a:r>
            <a:r>
              <a:rPr lang="en-US" altLang="zh-CN" sz="1400" dirty="0">
                <a:solidFill>
                  <a:prstClr val="black"/>
                </a:solidFill>
                <a:latin typeface="Arial" panose="020B0604020202020204" pitchFamily="34" charset="0"/>
                <a:cs typeface="Arial" panose="020B0604020202020204" pitchFamily="34" charset="0"/>
              </a:rPr>
              <a:t>number of laboratories </a:t>
            </a:r>
            <a:endParaRPr lang="zh-CN" altLang="zh-CN" sz="1400" dirty="0">
              <a:solidFill>
                <a:prstClr val="black"/>
              </a:solidFill>
              <a:latin typeface="Arial" panose="020B0604020202020204" pitchFamily="34" charset="0"/>
              <a:cs typeface="Arial" panose="020B0604020202020204" pitchFamily="34" charset="0"/>
            </a:endParaRPr>
          </a:p>
          <a:p>
            <a:pPr marL="1258570">
              <a:lnSpc>
                <a:spcPct val="150000"/>
              </a:lnSpc>
              <a:spcBef>
                <a:spcPts val="100"/>
              </a:spcBef>
            </a:pPr>
            <a:r>
              <a:rPr lang="en-US" altLang="zh-CN" sz="1400" dirty="0" err="1">
                <a:solidFill>
                  <a:srgbClr val="000000"/>
                </a:solidFill>
                <a:latin typeface="Arial" panose="020B0604020202020204" pitchFamily="34" charset="0"/>
                <a:cs typeface="Arial" panose="020B0604020202020204" pitchFamily="34" charset="0"/>
              </a:rPr>
              <a:t>S</a:t>
            </a:r>
            <a:r>
              <a:rPr lang="en-US" altLang="zh-CN" sz="1400" baseline="-25000" dirty="0" err="1">
                <a:solidFill>
                  <a:srgbClr val="000000"/>
                </a:solidFill>
                <a:latin typeface="Arial" panose="020B0604020202020204" pitchFamily="34" charset="0"/>
                <a:cs typeface="Arial" panose="020B0604020202020204" pitchFamily="34" charset="0"/>
              </a:rPr>
              <a:t>r</a:t>
            </a:r>
            <a:r>
              <a:rPr lang="en-US" altLang="zh-CN" sz="1400" baseline="-25000" dirty="0">
                <a:solidFill>
                  <a:srgbClr val="000000"/>
                </a:solidFill>
                <a:latin typeface="Arial" panose="020B0604020202020204" pitchFamily="34" charset="0"/>
                <a:cs typeface="Arial" panose="020B0604020202020204" pitchFamily="34" charset="0"/>
              </a:rPr>
              <a:t> </a:t>
            </a:r>
            <a:r>
              <a:rPr lang="en-US" altLang="zh-CN" sz="1400" baseline="-25000" dirty="0" smtClean="0">
                <a:solidFill>
                  <a:srgbClr val="000000"/>
                </a:solidFill>
                <a:latin typeface="Arial" panose="020B0604020202020204" pitchFamily="34" charset="0"/>
                <a:cs typeface="Arial" panose="020B0604020202020204" pitchFamily="34" charset="0"/>
              </a:rPr>
              <a:t>             </a:t>
            </a:r>
            <a:r>
              <a:rPr lang="en-US" altLang="zh-CN" sz="1400" dirty="0" smtClean="0">
                <a:solidFill>
                  <a:prstClr val="black"/>
                </a:solidFill>
                <a:latin typeface="Arial" panose="020B0604020202020204" pitchFamily="34" charset="0"/>
                <a:cs typeface="Arial" panose="020B0604020202020204" pitchFamily="34" charset="0"/>
              </a:rPr>
              <a:t>         = </a:t>
            </a:r>
            <a:r>
              <a:rPr lang="en-US" altLang="zh-CN" sz="1400" dirty="0">
                <a:solidFill>
                  <a:prstClr val="black"/>
                </a:solidFill>
                <a:latin typeface="Arial" panose="020B0604020202020204" pitchFamily="34" charset="0"/>
                <a:cs typeface="Arial" panose="020B0604020202020204" pitchFamily="34" charset="0"/>
              </a:rPr>
              <a:t>repeatability standard deviation</a:t>
            </a:r>
            <a:endParaRPr lang="zh-CN" altLang="zh-CN" sz="1400" dirty="0">
              <a:solidFill>
                <a:prstClr val="black"/>
              </a:solidFill>
              <a:latin typeface="Arial" panose="020B0604020202020204" pitchFamily="34" charset="0"/>
              <a:cs typeface="Arial" panose="020B0604020202020204" pitchFamily="34" charset="0"/>
            </a:endParaRPr>
          </a:p>
          <a:p>
            <a:pPr marL="1258570">
              <a:lnSpc>
                <a:spcPct val="150000"/>
              </a:lnSpc>
              <a:spcBef>
                <a:spcPts val="100"/>
              </a:spcBef>
            </a:pPr>
            <a:r>
              <a:rPr lang="en-US" altLang="zh-CN" sz="1400" dirty="0" smtClean="0">
                <a:solidFill>
                  <a:srgbClr val="000000"/>
                </a:solidFill>
                <a:latin typeface="Arial" panose="020B0604020202020204" pitchFamily="34" charset="0"/>
                <a:cs typeface="Arial" panose="020B0604020202020204" pitchFamily="34" charset="0"/>
              </a:rPr>
              <a:t>S</a:t>
            </a:r>
            <a:r>
              <a:rPr lang="en-US" altLang="zh-CN" sz="1400" baseline="-25000" dirty="0" smtClean="0">
                <a:solidFill>
                  <a:srgbClr val="000000"/>
                </a:solidFill>
                <a:latin typeface="Arial" panose="020B0604020202020204" pitchFamily="34" charset="0"/>
                <a:cs typeface="Arial" panose="020B0604020202020204" pitchFamily="34" charset="0"/>
              </a:rPr>
              <a:t>R       </a:t>
            </a:r>
            <a:r>
              <a:rPr lang="en-US" altLang="zh-CN" sz="1400" dirty="0" smtClean="0">
                <a:solidFill>
                  <a:prstClr val="black"/>
                </a:solidFill>
                <a:latin typeface="Arial" panose="020B0604020202020204" pitchFamily="34" charset="0"/>
                <a:cs typeface="Arial" panose="020B0604020202020204" pitchFamily="34" charset="0"/>
              </a:rPr>
              <a:t>             = </a:t>
            </a:r>
            <a:r>
              <a:rPr lang="en-US" altLang="zh-CN" sz="1400" dirty="0">
                <a:solidFill>
                  <a:prstClr val="black"/>
                </a:solidFill>
                <a:latin typeface="Arial" panose="020B0604020202020204" pitchFamily="34" charset="0"/>
                <a:cs typeface="Arial" panose="020B0604020202020204" pitchFamily="34" charset="0"/>
              </a:rPr>
              <a:t>reproducibility standard deviation </a:t>
            </a:r>
            <a:endParaRPr lang="zh-CN" altLang="zh-CN" sz="1400" dirty="0">
              <a:solidFill>
                <a:prstClr val="black"/>
              </a:solidFill>
              <a:latin typeface="Arial" panose="020B0604020202020204" pitchFamily="34" charset="0"/>
              <a:cs typeface="Arial" panose="020B0604020202020204" pitchFamily="34" charset="0"/>
            </a:endParaRPr>
          </a:p>
          <a:p>
            <a:pPr marL="1258570">
              <a:lnSpc>
                <a:spcPct val="150000"/>
              </a:lnSpc>
              <a:spcBef>
                <a:spcPts val="100"/>
              </a:spcBef>
            </a:pPr>
            <a:r>
              <a:rPr lang="en-US" altLang="zh-CN" sz="1400" dirty="0" err="1">
                <a:solidFill>
                  <a:srgbClr val="000000"/>
                </a:solidFill>
                <a:latin typeface="Arial" panose="020B0604020202020204" pitchFamily="34" charset="0"/>
                <a:cs typeface="Arial" panose="020B0604020202020204" pitchFamily="34" charset="0"/>
              </a:rPr>
              <a:t>RSD</a:t>
            </a:r>
            <a:r>
              <a:rPr lang="en-US" altLang="zh-CN" sz="1400" baseline="-25000" dirty="0" err="1">
                <a:solidFill>
                  <a:srgbClr val="000000"/>
                </a:solidFill>
                <a:latin typeface="Arial" panose="020B0604020202020204" pitchFamily="34" charset="0"/>
                <a:cs typeface="Arial" panose="020B0604020202020204" pitchFamily="34" charset="0"/>
              </a:rPr>
              <a:t>r</a:t>
            </a:r>
            <a:r>
              <a:rPr lang="en-US" altLang="zh-CN" sz="1400" baseline="-25000" dirty="0">
                <a:solidFill>
                  <a:srgbClr val="000000"/>
                </a:solidFill>
                <a:latin typeface="Arial" panose="020B0604020202020204" pitchFamily="34" charset="0"/>
                <a:cs typeface="Arial" panose="020B0604020202020204" pitchFamily="34" charset="0"/>
              </a:rPr>
              <a:t>   </a:t>
            </a:r>
            <a:r>
              <a:rPr lang="en-US" altLang="zh-CN" sz="1400" baseline="-25000" dirty="0" smtClean="0">
                <a:solidFill>
                  <a:srgbClr val="000000"/>
                </a:solidFill>
                <a:latin typeface="Arial" panose="020B0604020202020204" pitchFamily="34" charset="0"/>
                <a:cs typeface="Arial" panose="020B0604020202020204" pitchFamily="34" charset="0"/>
              </a:rPr>
              <a:t>                 </a:t>
            </a:r>
            <a:r>
              <a:rPr lang="en-US" altLang="zh-CN" sz="1400" dirty="0" smtClean="0">
                <a:solidFill>
                  <a:prstClr val="black"/>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repeatability relative standard deviation </a:t>
            </a:r>
            <a:endParaRPr lang="zh-CN" altLang="zh-CN" sz="1400" dirty="0">
              <a:solidFill>
                <a:prstClr val="black"/>
              </a:solidFill>
              <a:latin typeface="Arial" panose="020B0604020202020204" pitchFamily="34" charset="0"/>
              <a:cs typeface="Arial" panose="020B0604020202020204" pitchFamily="34" charset="0"/>
            </a:endParaRPr>
          </a:p>
          <a:p>
            <a:pPr marL="1258570">
              <a:lnSpc>
                <a:spcPct val="150000"/>
              </a:lnSpc>
              <a:spcBef>
                <a:spcPts val="100"/>
              </a:spcBef>
            </a:pPr>
            <a:r>
              <a:rPr lang="en-US" altLang="zh-CN" sz="1400" dirty="0">
                <a:solidFill>
                  <a:srgbClr val="000000"/>
                </a:solidFill>
                <a:latin typeface="Arial" panose="020B0604020202020204" pitchFamily="34" charset="0"/>
                <a:cs typeface="Arial" panose="020B0604020202020204" pitchFamily="34" charset="0"/>
              </a:rPr>
              <a:t>RSD</a:t>
            </a:r>
            <a:r>
              <a:rPr lang="en-US" altLang="zh-CN" sz="1400" baseline="-25000" dirty="0">
                <a:solidFill>
                  <a:srgbClr val="000000"/>
                </a:solidFill>
                <a:latin typeface="Arial" panose="020B0604020202020204" pitchFamily="34" charset="0"/>
                <a:cs typeface="Arial" panose="020B0604020202020204" pitchFamily="34" charset="0"/>
              </a:rPr>
              <a:t>R  </a:t>
            </a:r>
            <a:r>
              <a:rPr lang="en-US" altLang="zh-CN" sz="1400" dirty="0">
                <a:solidFill>
                  <a:prstClr val="black"/>
                </a:solidFill>
                <a:latin typeface="Arial" panose="020B0604020202020204" pitchFamily="34" charset="0"/>
                <a:cs typeface="Arial" panose="020B0604020202020204" pitchFamily="34" charset="0"/>
              </a:rPr>
              <a:t>     </a:t>
            </a:r>
            <a:r>
              <a:rPr lang="en-US" altLang="zh-CN" sz="1400" dirty="0" smtClean="0">
                <a:solidFill>
                  <a:prstClr val="black"/>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 reproducibility relative standard deviation </a:t>
            </a:r>
            <a:endParaRPr lang="zh-CN" altLang="zh-CN" sz="1400" dirty="0">
              <a:solidFill>
                <a:prstClr val="black"/>
              </a:solidFill>
              <a:latin typeface="Arial" panose="020B0604020202020204" pitchFamily="34" charset="0"/>
              <a:cs typeface="Arial" panose="020B0604020202020204" pitchFamily="34" charset="0"/>
            </a:endParaRPr>
          </a:p>
          <a:p>
            <a:pPr marL="1258570">
              <a:lnSpc>
                <a:spcPct val="150000"/>
              </a:lnSpc>
              <a:spcBef>
                <a:spcPts val="100"/>
              </a:spcBef>
            </a:pPr>
            <a:r>
              <a:rPr lang="en-US" altLang="zh-CN" sz="1400" dirty="0">
                <a:solidFill>
                  <a:prstClr val="black"/>
                </a:solidFill>
                <a:latin typeface="Arial" panose="020B0604020202020204" pitchFamily="34" charset="0"/>
                <a:cs typeface="Arial" panose="020B0604020202020204" pitchFamily="34" charset="0"/>
              </a:rPr>
              <a:t>r            </a:t>
            </a:r>
            <a:r>
              <a:rPr lang="en-US" altLang="zh-CN" sz="1400" dirty="0" smtClean="0">
                <a:solidFill>
                  <a:prstClr val="black"/>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 repeatability </a:t>
            </a:r>
            <a:endParaRPr lang="zh-CN" altLang="zh-CN" sz="1400" dirty="0">
              <a:solidFill>
                <a:prstClr val="black"/>
              </a:solidFill>
              <a:latin typeface="Arial" panose="020B0604020202020204" pitchFamily="34" charset="0"/>
              <a:cs typeface="Arial" panose="020B0604020202020204" pitchFamily="34" charset="0"/>
            </a:endParaRPr>
          </a:p>
          <a:p>
            <a:pPr marL="1258570">
              <a:lnSpc>
                <a:spcPct val="150000"/>
              </a:lnSpc>
              <a:spcBef>
                <a:spcPts val="100"/>
              </a:spcBef>
            </a:pPr>
            <a:r>
              <a:rPr lang="en-US" altLang="zh-CN" sz="1400" dirty="0">
                <a:solidFill>
                  <a:prstClr val="black"/>
                </a:solidFill>
                <a:latin typeface="Arial" panose="020B0604020202020204" pitchFamily="34" charset="0"/>
                <a:cs typeface="Arial" panose="020B0604020202020204" pitchFamily="34" charset="0"/>
              </a:rPr>
              <a:t>R           </a:t>
            </a:r>
            <a:r>
              <a:rPr lang="en-US" altLang="zh-CN" sz="1400" dirty="0" smtClean="0">
                <a:solidFill>
                  <a:prstClr val="black"/>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 reproducibility </a:t>
            </a:r>
            <a:endParaRPr lang="zh-CN" altLang="zh-CN" sz="1400" dirty="0">
              <a:solidFill>
                <a:prstClr val="black"/>
              </a:solidFill>
              <a:latin typeface="Arial" panose="020B0604020202020204" pitchFamily="34" charset="0"/>
              <a:cs typeface="Arial" panose="020B0604020202020204" pitchFamily="34" charset="0"/>
            </a:endParaRPr>
          </a:p>
          <a:p>
            <a:pPr marL="1258570">
              <a:lnSpc>
                <a:spcPct val="150000"/>
              </a:lnSpc>
              <a:spcBef>
                <a:spcPts val="100"/>
              </a:spcBef>
            </a:pPr>
            <a:r>
              <a:rPr lang="en-US" altLang="zh-CN" sz="1400" dirty="0">
                <a:solidFill>
                  <a:srgbClr val="000000"/>
                </a:solidFill>
                <a:latin typeface="Arial" panose="020B0604020202020204" pitchFamily="34" charset="0"/>
                <a:cs typeface="Arial" panose="020B0604020202020204" pitchFamily="34" charset="0"/>
              </a:rPr>
              <a:t>RSD</a:t>
            </a:r>
            <a:r>
              <a:rPr lang="en-US" altLang="zh-CN" sz="1400" baseline="-25000" dirty="0">
                <a:solidFill>
                  <a:srgbClr val="000000"/>
                </a:solidFill>
                <a:latin typeface="Arial" panose="020B0604020202020204" pitchFamily="34" charset="0"/>
                <a:cs typeface="Arial" panose="020B0604020202020204" pitchFamily="34" charset="0"/>
              </a:rPr>
              <a:t>R</a:t>
            </a:r>
            <a:r>
              <a:rPr lang="en-US" altLang="zh-CN" sz="1400" dirty="0">
                <a:solidFill>
                  <a:prstClr val="black"/>
                </a:solidFill>
                <a:latin typeface="Arial" panose="020B0604020202020204" pitchFamily="34" charset="0"/>
                <a:cs typeface="Arial" panose="020B0604020202020204" pitchFamily="34" charset="0"/>
              </a:rPr>
              <a:t> (</a:t>
            </a:r>
            <a:r>
              <a:rPr lang="en-US" altLang="zh-CN" sz="1400" dirty="0" err="1">
                <a:solidFill>
                  <a:prstClr val="black"/>
                </a:solidFill>
                <a:latin typeface="Arial" panose="020B0604020202020204" pitchFamily="34" charset="0"/>
                <a:cs typeface="Arial" panose="020B0604020202020204" pitchFamily="34" charset="0"/>
              </a:rPr>
              <a:t>Hor</a:t>
            </a:r>
            <a:r>
              <a:rPr lang="en-US" altLang="zh-CN" sz="1400" dirty="0">
                <a:solidFill>
                  <a:prstClr val="black"/>
                </a:solidFill>
                <a:latin typeface="Arial" panose="020B0604020202020204" pitchFamily="34" charset="0"/>
                <a:cs typeface="Arial" panose="020B0604020202020204" pitchFamily="34" charset="0"/>
              </a:rPr>
              <a:t>)   = Horwitz value calculated from: 2^(1 - 0.5log c) where c = the concentration of the </a:t>
            </a:r>
            <a:r>
              <a:rPr lang="en-US" altLang="zh-CN" sz="1400" dirty="0" err="1">
                <a:solidFill>
                  <a:prstClr val="black"/>
                </a:solidFill>
                <a:latin typeface="Arial" panose="020B0604020202020204" pitchFamily="34" charset="0"/>
                <a:cs typeface="Arial" panose="020B0604020202020204" pitchFamily="34" charset="0"/>
              </a:rPr>
              <a:t>analyte</a:t>
            </a:r>
            <a:r>
              <a:rPr lang="en-US" altLang="zh-CN" sz="1400" dirty="0">
                <a:solidFill>
                  <a:prstClr val="black"/>
                </a:solidFill>
                <a:latin typeface="Arial" panose="020B0604020202020204" pitchFamily="34" charset="0"/>
                <a:cs typeface="Arial" panose="020B0604020202020204" pitchFamily="34" charset="0"/>
              </a:rPr>
              <a:t> as a decimal fraction</a:t>
            </a:r>
            <a:endParaRPr lang="zh-CN" altLang="zh-CN" sz="1400" dirty="0">
              <a:solidFill>
                <a:prstClr val="black"/>
              </a:solidFill>
              <a:latin typeface="Arial" panose="020B0604020202020204" pitchFamily="34" charset="0"/>
              <a:cs typeface="Arial" panose="020B0604020202020204" pitchFamily="34"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74726421"/>
              </p:ext>
            </p:extLst>
          </p:nvPr>
        </p:nvGraphicFramePr>
        <p:xfrm>
          <a:off x="314325" y="2137236"/>
          <a:ext cx="6521631" cy="3581400"/>
        </p:xfrm>
        <a:graphic>
          <a:graphicData uri="http://schemas.openxmlformats.org/drawingml/2006/table">
            <a:tbl>
              <a:tblPr firstRow="1" firstCol="1" bandRow="1"/>
              <a:tblGrid>
                <a:gridCol w="1086361"/>
                <a:gridCol w="1087054"/>
                <a:gridCol w="1087054"/>
                <a:gridCol w="1087054"/>
                <a:gridCol w="1087054"/>
                <a:gridCol w="1087054"/>
              </a:tblGrid>
              <a:tr h="419100">
                <a:tc>
                  <a:txBody>
                    <a:bodyPr/>
                    <a:lstStyle/>
                    <a:p>
                      <a:endParaRPr lang="zh-CN" sz="1500" dirty="0">
                        <a:effectLst/>
                        <a:latin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sample A</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sample B</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C</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D</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E</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Xm</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955.7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950.7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L</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Sr</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1.862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2.535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0.00053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0.00098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0.00101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smtClean="0">
                          <a:effectLst/>
                          <a:latin typeface="Arial" panose="020B0604020202020204" pitchFamily="34" charset="0"/>
                          <a:ea typeface="宋体" panose="02010600030101010101" pitchFamily="2" charset="-122"/>
                          <a:cs typeface="Times New Roman" panose="02020603050405020304" pitchFamily="18" charset="0"/>
                        </a:rPr>
                        <a:t>S</a:t>
                      </a:r>
                      <a:r>
                        <a:rPr lang="en-US" sz="1500" baseline="-25000" dirty="0" smtClean="0">
                          <a:effectLst/>
                          <a:latin typeface="Arial" panose="020B0604020202020204" pitchFamily="34" charset="0"/>
                          <a:ea typeface="宋体" panose="02010600030101010101" pitchFamily="2" charset="-122"/>
                          <a:cs typeface="Times New Roman" panose="02020603050405020304" pitchFamily="18" charset="0"/>
                        </a:rPr>
                        <a:t>R</a:t>
                      </a:r>
                      <a:r>
                        <a:rPr lang="en-US" sz="1500" dirty="0" smtClean="0">
                          <a:effectLst/>
                          <a:latin typeface="Arial" panose="020B0604020202020204" pitchFamily="34" charset="0"/>
                          <a:ea typeface="宋体" panose="02010600030101010101" pitchFamily="2" charset="-122"/>
                          <a:cs typeface="Times New Roman" panose="02020603050405020304" pitchFamily="18" charset="0"/>
                        </a:rPr>
                        <a:t> </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2.422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6.516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0.00146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0.00229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0.00715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r</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5.214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7.098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0.00148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0.00274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0.00283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R</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6.782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18.245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0.00409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0.00641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0.02002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solidFill>
                            <a:srgbClr val="0070C0"/>
                          </a:solidFill>
                          <a:effectLst/>
                          <a:latin typeface="Arial" panose="020B0604020202020204" pitchFamily="34" charset="0"/>
                          <a:ea typeface="宋体" panose="02010600030101010101" pitchFamily="2" charset="-122"/>
                          <a:cs typeface="Times New Roman" panose="02020603050405020304" pitchFamily="18" charset="0"/>
                        </a:rPr>
                        <a:t>RSDr</a:t>
                      </a:r>
                      <a:endParaRPr lang="zh-CN" sz="1500">
                        <a:solidFill>
                          <a:srgbClr val="0070C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0.195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0.267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1.296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2.342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1.017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altLang="zh-CN" sz="1600" dirty="0" smtClean="0">
                          <a:solidFill>
                            <a:srgbClr val="0070C0"/>
                          </a:solidFill>
                          <a:latin typeface="Arial" panose="020B0604020202020204" pitchFamily="34" charset="0"/>
                          <a:cs typeface="Times New Roman" panose="02020603050405020304" pitchFamily="18" charset="0"/>
                        </a:rPr>
                        <a:t>RSD</a:t>
                      </a:r>
                      <a:r>
                        <a:rPr lang="en-US" altLang="zh-CN" sz="1600" baseline="-25000" dirty="0" smtClean="0">
                          <a:solidFill>
                            <a:srgbClr val="0070C0"/>
                          </a:solidFill>
                          <a:latin typeface="Arial" panose="020B0604020202020204" pitchFamily="34" charset="0"/>
                          <a:cs typeface="Times New Roman" panose="02020603050405020304" pitchFamily="18" charset="0"/>
                        </a:rPr>
                        <a:t>R</a:t>
                      </a:r>
                      <a:endParaRPr lang="zh-CN" sz="1500" dirty="0">
                        <a:solidFill>
                          <a:srgbClr val="0070C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0.253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0.685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3.585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5.485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7.173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altLang="zh-CN" sz="1600" dirty="0" smtClean="0">
                          <a:solidFill>
                            <a:srgbClr val="000000"/>
                          </a:solidFill>
                          <a:latin typeface="Arial" panose="020B0604020202020204" pitchFamily="34" charset="0"/>
                          <a:cs typeface="Times New Roman" panose="02020603050405020304" pitchFamily="18" charset="0"/>
                        </a:rPr>
                        <a:t>RSD</a:t>
                      </a:r>
                      <a:r>
                        <a:rPr lang="en-US" altLang="zh-CN" sz="1600" baseline="-25000" dirty="0" smtClean="0">
                          <a:solidFill>
                            <a:srgbClr val="000000"/>
                          </a:solidFill>
                          <a:latin typeface="Arial" panose="020B0604020202020204" pitchFamily="34" charset="0"/>
                          <a:cs typeface="Times New Roman" panose="02020603050405020304" pitchFamily="18" charset="0"/>
                        </a:rPr>
                        <a:t>R</a:t>
                      </a:r>
                      <a:r>
                        <a:rPr lang="en-US" sz="1500" dirty="0" smtClean="0">
                          <a:effectLst/>
                          <a:latin typeface="Arial" panose="020B0604020202020204" pitchFamily="34" charset="0"/>
                          <a:ea typeface="宋体" panose="02010600030101010101" pitchFamily="2" charset="-122"/>
                          <a:cs typeface="Times New Roman" panose="02020603050405020304" pitchFamily="18" charset="0"/>
                        </a:rPr>
                        <a:t>(</a:t>
                      </a:r>
                      <a:r>
                        <a:rPr lang="en-US" sz="1500" dirty="0" err="1" smtClean="0">
                          <a:effectLst/>
                          <a:latin typeface="Arial" panose="020B0604020202020204" pitchFamily="34" charset="0"/>
                          <a:ea typeface="宋体" panose="02010600030101010101" pitchFamily="2" charset="-122"/>
                          <a:cs typeface="Times New Roman" panose="02020603050405020304" pitchFamily="18" charset="0"/>
                        </a:rPr>
                        <a:t>Hor</a:t>
                      </a:r>
                      <a:r>
                        <a:rPr lang="en-US" sz="1500" dirty="0">
                          <a:effectLst/>
                          <a:latin typeface="Arial" panose="020B0604020202020204" pitchFamily="34" charset="0"/>
                          <a:ea typeface="宋体" panose="02010600030101010101" pitchFamily="2" charset="-122"/>
                          <a:cs typeface="Times New Roman" panose="02020603050405020304" pitchFamily="18" charset="0"/>
                        </a:rPr>
                        <a:t>)</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2.014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2.015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9.160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9.123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8.004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err="1">
                          <a:effectLst/>
                          <a:latin typeface="Arial" panose="020B0604020202020204" pitchFamily="34" charset="0"/>
                          <a:ea typeface="宋体" panose="02010600030101010101" pitchFamily="2" charset="-122"/>
                          <a:cs typeface="Times New Roman" panose="02020603050405020304" pitchFamily="18" charset="0"/>
                        </a:rPr>
                        <a:t>HorRat</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0.126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0.340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0.391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0.601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0.896</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幻灯片编号占位符 1"/>
          <p:cNvSpPr>
            <a:spLocks noGrp="1"/>
          </p:cNvSpPr>
          <p:nvPr>
            <p:ph type="sldNum" sz="quarter" idx="12"/>
          </p:nvPr>
        </p:nvSpPr>
        <p:spPr/>
        <p:txBody>
          <a:bodyPr/>
          <a:lstStyle/>
          <a:p>
            <a:fld id="{04BAE5B3-BE46-4E18-80F1-3E1CF5BEC112}" type="slidenum">
              <a:rPr lang="zh-CN" altLang="en-US" smtClean="0"/>
              <a:t>19</a:t>
            </a:fld>
            <a:endParaRPr lang="zh-CN" altLang="en-US"/>
          </a:p>
        </p:txBody>
      </p:sp>
    </p:spTree>
    <p:extLst>
      <p:ext uri="{BB962C8B-B14F-4D97-AF65-F5344CB8AC3E}">
        <p14:creationId xmlns:p14="http://schemas.microsoft.com/office/powerpoint/2010/main" val="1984042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856060" y="344620"/>
            <a:ext cx="7429499" cy="1108928"/>
          </a:xfrm>
        </p:spPr>
        <p:txBody>
          <a:bodyPr>
            <a:noAutofit/>
          </a:bodyPr>
          <a:lstStyle/>
          <a:p>
            <a:pPr lvl="0" algn="l"/>
            <a:r>
              <a:rPr lang="en-US" altLang="zh-CN" sz="2700" dirty="0" smtClean="0">
                <a:latin typeface="Helvetica" charset="0"/>
                <a:ea typeface="Helvetica" charset="0"/>
                <a:cs typeface="Helvetica" charset="0"/>
              </a:rPr>
              <a:t>GENERAL INFORMATION</a:t>
            </a:r>
            <a:endParaRPr lang="zh-CN" altLang="en-US" sz="2700" dirty="0">
              <a:latin typeface="Helvetica" charset="0"/>
              <a:ea typeface="Helvetica" charset="0"/>
              <a:cs typeface="Helvetica" charset="0"/>
            </a:endParaRPr>
          </a:p>
        </p:txBody>
      </p:sp>
      <p:graphicFrame>
        <p:nvGraphicFramePr>
          <p:cNvPr id="8" name="内容占位符 6"/>
          <p:cNvGraphicFramePr>
            <a:graphicFrameLocks/>
          </p:cNvGraphicFramePr>
          <p:nvPr>
            <p:extLst>
              <p:ext uri="{D42A27DB-BD31-4B8C-83A1-F6EECF244321}">
                <p14:modId xmlns:p14="http://schemas.microsoft.com/office/powerpoint/2010/main" val="786353552"/>
              </p:ext>
            </p:extLst>
          </p:nvPr>
        </p:nvGraphicFramePr>
        <p:xfrm>
          <a:off x="856060" y="1265260"/>
          <a:ext cx="9838444" cy="5099274"/>
        </p:xfrm>
        <a:graphic>
          <a:graphicData uri="http://schemas.openxmlformats.org/drawingml/2006/table">
            <a:tbl>
              <a:tblPr firstRow="1" firstCol="1" bandRow="1"/>
              <a:tblGrid>
                <a:gridCol w="2165778"/>
                <a:gridCol w="7672666"/>
              </a:tblGrid>
              <a:tr h="216024">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dirty="0" smtClean="0">
                          <a:solidFill>
                            <a:schemeClr val="tx1"/>
                          </a:solidFill>
                          <a:effectLst/>
                          <a:latin typeface="Arial" panose="020B0604020202020204" pitchFamily="34" charset="0"/>
                          <a:cs typeface="Arial" panose="020B0604020202020204" pitchFamily="34" charset="0"/>
                        </a:rPr>
                        <a:t>Common </a:t>
                      </a:r>
                      <a:r>
                        <a:rPr lang="en-US" sz="1500" b="0" dirty="0">
                          <a:solidFill>
                            <a:schemeClr val="tx1"/>
                          </a:solidFill>
                          <a:effectLst/>
                          <a:latin typeface="Arial" panose="020B0604020202020204" pitchFamily="34" charset="0"/>
                          <a:cs typeface="Arial" panose="020B0604020202020204" pitchFamily="34" charset="0"/>
                        </a:rPr>
                        <a:t>name</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algn="just">
                        <a:lnSpc>
                          <a:spcPct val="150000"/>
                        </a:lnSpc>
                        <a:spcAft>
                          <a:spcPts val="0"/>
                        </a:spcAft>
                      </a:pPr>
                      <a:r>
                        <a:rPr lang="en-US" sz="1500" b="0" dirty="0" smtClean="0">
                          <a:solidFill>
                            <a:schemeClr val="tx1"/>
                          </a:solidFill>
                          <a:effectLst/>
                          <a:latin typeface="Arial" panose="020B0604020202020204" pitchFamily="34" charset="0"/>
                          <a:cs typeface="Arial" panose="020B0604020202020204" pitchFamily="34" charset="0"/>
                        </a:rPr>
                        <a:t>28-Homobrassinolide</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01544">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dirty="0">
                          <a:solidFill>
                            <a:schemeClr val="tx1"/>
                          </a:solidFill>
                          <a:effectLst/>
                          <a:latin typeface="Arial" panose="020B0604020202020204" pitchFamily="34" charset="0"/>
                          <a:cs typeface="Arial" panose="020B0604020202020204" pitchFamily="34" charset="0"/>
                        </a:rPr>
                        <a:t>Chemical Name</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pPr algn="just">
                        <a:lnSpc>
                          <a:spcPct val="150000"/>
                        </a:lnSpc>
                        <a:spcAft>
                          <a:spcPts val="0"/>
                        </a:spcAft>
                      </a:pPr>
                      <a:r>
                        <a:rPr lang="en-US" sz="1500" b="0" dirty="0" smtClean="0">
                          <a:solidFill>
                            <a:schemeClr val="tx1"/>
                          </a:solidFill>
                          <a:effectLst/>
                          <a:latin typeface="Arial" panose="020B0604020202020204" pitchFamily="34" charset="0"/>
                          <a:cs typeface="Arial" panose="020B0604020202020204" pitchFamily="34" charset="0"/>
                        </a:rPr>
                        <a:t>(5S,6R)-10-((2S,3R,4R,5S)-5-ethyl-3,4-dihydroxy-6-methylheptan-2-yl)-5,6-dihydroxy-7a,9a-dimethyltetradecahydro-1H-benzo[c]</a:t>
                      </a:r>
                      <a:r>
                        <a:rPr lang="en-US" sz="1500" b="0" dirty="0" err="1" smtClean="0">
                          <a:solidFill>
                            <a:schemeClr val="tx1"/>
                          </a:solidFill>
                          <a:effectLst/>
                          <a:latin typeface="Arial" panose="020B0604020202020204" pitchFamily="34" charset="0"/>
                          <a:cs typeface="Arial" panose="020B0604020202020204" pitchFamily="34" charset="0"/>
                        </a:rPr>
                        <a:t>indeno</a:t>
                      </a:r>
                      <a:r>
                        <a:rPr lang="en-US" sz="1500" b="0" dirty="0" smtClean="0">
                          <a:solidFill>
                            <a:schemeClr val="tx1"/>
                          </a:solidFill>
                          <a:effectLst/>
                          <a:latin typeface="Arial" panose="020B0604020202020204" pitchFamily="34" charset="0"/>
                          <a:cs typeface="Arial" panose="020B0604020202020204" pitchFamily="34" charset="0"/>
                        </a:rPr>
                        <a:t>[5,4-e]oxepin-3(12bH)-one</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3047">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u="none" strike="noStrike" dirty="0">
                          <a:solidFill>
                            <a:schemeClr val="tx1"/>
                          </a:solidFill>
                          <a:effectLst/>
                          <a:latin typeface="Arial" panose="020B0604020202020204" pitchFamily="34" charset="0"/>
                          <a:cs typeface="Arial" panose="020B0604020202020204" pitchFamily="34" charset="0"/>
                        </a:rPr>
                        <a:t>Empirical</a:t>
                      </a:r>
                      <a:r>
                        <a:rPr lang="en-US" sz="1500" b="0" dirty="0">
                          <a:solidFill>
                            <a:schemeClr val="tx1"/>
                          </a:solidFill>
                          <a:effectLst/>
                          <a:latin typeface="Arial" panose="020B0604020202020204" pitchFamily="34" charset="0"/>
                          <a:cs typeface="Arial" panose="020B0604020202020204" pitchFamily="34" charset="0"/>
                        </a:rPr>
                        <a:t> formula</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pPr algn="just">
                        <a:lnSpc>
                          <a:spcPct val="150000"/>
                        </a:lnSpc>
                        <a:spcAft>
                          <a:spcPts val="0"/>
                        </a:spcAft>
                      </a:pPr>
                      <a:r>
                        <a:rPr lang="en-US" altLang="zh-CN" sz="1500" kern="1200" dirty="0" smtClean="0">
                          <a:solidFill>
                            <a:schemeClr val="dk1"/>
                          </a:solidFill>
                          <a:effectLst/>
                          <a:latin typeface="Arial" panose="020B0604020202020204" pitchFamily="34" charset="0"/>
                          <a:ea typeface=""/>
                          <a:cs typeface="Arial" panose="020B0604020202020204" pitchFamily="34" charset="0"/>
                        </a:rPr>
                        <a:t>C</a:t>
                      </a:r>
                      <a:r>
                        <a:rPr lang="en-US" altLang="zh-CN" sz="1500" kern="1200" baseline="-25000" dirty="0" smtClean="0">
                          <a:solidFill>
                            <a:schemeClr val="dk1"/>
                          </a:solidFill>
                          <a:effectLst/>
                          <a:latin typeface="Arial" panose="020B0604020202020204" pitchFamily="34" charset="0"/>
                          <a:ea typeface=""/>
                          <a:cs typeface="Arial" panose="020B0604020202020204" pitchFamily="34" charset="0"/>
                        </a:rPr>
                        <a:t>29</a:t>
                      </a:r>
                      <a:r>
                        <a:rPr lang="en-US" altLang="zh-CN" sz="1500" kern="1200" dirty="0" smtClean="0">
                          <a:solidFill>
                            <a:schemeClr val="dk1"/>
                          </a:solidFill>
                          <a:effectLst/>
                          <a:latin typeface="Arial" panose="020B0604020202020204" pitchFamily="34" charset="0"/>
                          <a:ea typeface=""/>
                          <a:cs typeface="Arial" panose="020B0604020202020204" pitchFamily="34" charset="0"/>
                        </a:rPr>
                        <a:t>H</a:t>
                      </a:r>
                      <a:r>
                        <a:rPr lang="en-US" altLang="zh-CN" sz="1500" kern="1200" baseline="-25000" dirty="0" smtClean="0">
                          <a:solidFill>
                            <a:schemeClr val="dk1"/>
                          </a:solidFill>
                          <a:effectLst/>
                          <a:latin typeface="Arial" panose="020B0604020202020204" pitchFamily="34" charset="0"/>
                          <a:ea typeface=""/>
                          <a:cs typeface="Arial" panose="020B0604020202020204" pitchFamily="34" charset="0"/>
                        </a:rPr>
                        <a:t>50</a:t>
                      </a:r>
                      <a:r>
                        <a:rPr lang="en-US" altLang="zh-CN" sz="1500" kern="1200" dirty="0" smtClean="0">
                          <a:solidFill>
                            <a:schemeClr val="dk1"/>
                          </a:solidFill>
                          <a:effectLst/>
                          <a:latin typeface="Arial" panose="020B0604020202020204" pitchFamily="34" charset="0"/>
                          <a:ea typeface=""/>
                          <a:cs typeface="Arial" panose="020B0604020202020204" pitchFamily="34" charset="0"/>
                        </a:rPr>
                        <a:t>O</a:t>
                      </a:r>
                      <a:r>
                        <a:rPr lang="en-US" altLang="zh-CN" sz="1500" kern="1200" baseline="-25000" dirty="0" smtClean="0">
                          <a:solidFill>
                            <a:schemeClr val="dk1"/>
                          </a:solidFill>
                          <a:effectLst/>
                          <a:latin typeface="Arial" panose="020B0604020202020204" pitchFamily="34" charset="0"/>
                          <a:ea typeface=""/>
                          <a:cs typeface="Arial" panose="020B0604020202020204" pitchFamily="34" charset="0"/>
                        </a:rPr>
                        <a:t>6</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036677">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altLang="zh-CN" sz="1500" b="0" dirty="0" smtClean="0">
                          <a:solidFill>
                            <a:schemeClr val="tx1"/>
                          </a:solidFill>
                          <a:effectLst/>
                          <a:latin typeface="Arial" panose="020B0604020202020204" pitchFamily="34" charset="0"/>
                          <a:cs typeface="Arial" panose="020B0604020202020204" pitchFamily="34" charset="0"/>
                        </a:rPr>
                        <a:t>Structure</a:t>
                      </a:r>
                      <a:r>
                        <a:rPr lang="en-US" altLang="zh-CN" sz="1500" b="0" baseline="0" dirty="0" smtClean="0">
                          <a:solidFill>
                            <a:schemeClr val="tx1"/>
                          </a:solidFill>
                          <a:effectLst/>
                          <a:latin typeface="Arial" panose="020B0604020202020204" pitchFamily="34" charset="0"/>
                          <a:cs typeface="Arial" panose="020B0604020202020204" pitchFamily="34" charset="0"/>
                        </a:rPr>
                        <a:t> </a:t>
                      </a:r>
                    </a:p>
                    <a:p>
                      <a:pPr indent="76200" algn="just">
                        <a:lnSpc>
                          <a:spcPct val="150000"/>
                        </a:lnSpc>
                        <a:spcAft>
                          <a:spcPts val="0"/>
                        </a:spcAft>
                      </a:pPr>
                      <a:endParaRPr lang="en-US" altLang="zh-CN" sz="1500" b="0" baseline="0" dirty="0" smtClean="0">
                        <a:solidFill>
                          <a:schemeClr val="tx1"/>
                        </a:solidFill>
                        <a:effectLst/>
                        <a:latin typeface="Arial" panose="020B0604020202020204" pitchFamily="34" charset="0"/>
                        <a:cs typeface="Arial" panose="020B0604020202020204" pitchFamily="34" charset="0"/>
                      </a:endParaRPr>
                    </a:p>
                    <a:p>
                      <a:pPr indent="76200" algn="just">
                        <a:lnSpc>
                          <a:spcPct val="150000"/>
                        </a:lnSpc>
                        <a:spcAft>
                          <a:spcPts val="0"/>
                        </a:spcAft>
                      </a:pPr>
                      <a:endParaRPr lang="en-US" altLang="zh-CN" sz="1500" b="0" baseline="0" dirty="0" smtClean="0">
                        <a:solidFill>
                          <a:schemeClr val="tx1"/>
                        </a:solidFill>
                        <a:effectLst/>
                        <a:latin typeface="Arial" panose="020B0604020202020204" pitchFamily="34" charset="0"/>
                        <a:cs typeface="Arial" panose="020B0604020202020204" pitchFamily="34" charset="0"/>
                      </a:endParaRPr>
                    </a:p>
                    <a:p>
                      <a:pPr indent="76200" algn="just">
                        <a:lnSpc>
                          <a:spcPct val="150000"/>
                        </a:lnSpc>
                        <a:spcAft>
                          <a:spcPts val="0"/>
                        </a:spcAft>
                      </a:pP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endParaRPr lang="zh-CN" altLang="en-US" sz="1500" b="0" kern="1200" dirty="0">
                        <a:solidFill>
                          <a:schemeClr val="tx1"/>
                        </a:solidFill>
                        <a:effectLst/>
                        <a:latin typeface="Arial" panose="020B0604020202020204" pitchFamily="34" charset="0"/>
                        <a:ea typeface=""/>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84571">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dirty="0">
                          <a:solidFill>
                            <a:schemeClr val="tx1"/>
                          </a:solidFill>
                          <a:effectLst/>
                          <a:latin typeface="Arial" panose="020B0604020202020204" pitchFamily="34" charset="0"/>
                          <a:cs typeface="Arial" panose="020B0604020202020204" pitchFamily="34" charset="0"/>
                        </a:rPr>
                        <a:t>RMM</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pPr algn="just">
                        <a:lnSpc>
                          <a:spcPct val="150000"/>
                        </a:lnSpc>
                        <a:spcAft>
                          <a:spcPts val="0"/>
                        </a:spcAft>
                      </a:pPr>
                      <a:r>
                        <a:rPr lang="en-US" sz="1500" b="0" dirty="0" smtClean="0">
                          <a:solidFill>
                            <a:schemeClr val="tx1"/>
                          </a:solidFill>
                          <a:effectLst/>
                          <a:latin typeface="Arial" panose="020B0604020202020204" pitchFamily="34" charset="0"/>
                          <a:cs typeface="Arial" panose="020B0604020202020204" pitchFamily="34" charset="0"/>
                        </a:rPr>
                        <a:t> 494.8</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6892">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dirty="0" err="1">
                          <a:solidFill>
                            <a:schemeClr val="tx1"/>
                          </a:solidFill>
                          <a:effectLst/>
                          <a:latin typeface="Arial" panose="020B0604020202020204" pitchFamily="34" charset="0"/>
                          <a:cs typeface="Arial" panose="020B0604020202020204" pitchFamily="34" charset="0"/>
                        </a:rPr>
                        <a:t>m.p</a:t>
                      </a:r>
                      <a:r>
                        <a:rPr lang="en-US" sz="1500" b="0" dirty="0">
                          <a:solidFill>
                            <a:schemeClr val="tx1"/>
                          </a:solidFill>
                          <a:effectLst/>
                          <a:latin typeface="Arial" panose="020B0604020202020204" pitchFamily="34" charset="0"/>
                          <a:cs typeface="Arial" panose="020B0604020202020204" pitchFamily="34" charset="0"/>
                        </a:rPr>
                        <a:t>.</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pPr algn="just">
                        <a:lnSpc>
                          <a:spcPct val="150000"/>
                        </a:lnSpc>
                        <a:spcAft>
                          <a:spcPts val="0"/>
                        </a:spcAft>
                      </a:pPr>
                      <a:r>
                        <a:rPr lang="en-US" sz="1500" b="0" dirty="0" smtClean="0">
                          <a:solidFill>
                            <a:schemeClr val="tx1"/>
                          </a:solidFill>
                          <a:effectLst/>
                          <a:latin typeface="Arial" panose="020B0604020202020204" pitchFamily="34" charset="0"/>
                          <a:cs typeface="Arial" panose="020B0604020202020204" pitchFamily="34" charset="0"/>
                        </a:rPr>
                        <a:t>256~257°C</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41574">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dirty="0">
                          <a:solidFill>
                            <a:schemeClr val="tx1"/>
                          </a:solidFill>
                          <a:effectLst/>
                          <a:latin typeface="Arial" panose="020B0604020202020204" pitchFamily="34" charset="0"/>
                          <a:cs typeface="Arial" panose="020B0604020202020204" pitchFamily="34" charset="0"/>
                        </a:rPr>
                        <a:t>Solubility (g/L, 20</a:t>
                      </a:r>
                      <a:r>
                        <a:rPr lang="zh-CN" sz="1500" b="0" dirty="0">
                          <a:solidFill>
                            <a:schemeClr val="tx1"/>
                          </a:solidFill>
                          <a:effectLst/>
                          <a:latin typeface="Arial" panose="020B0604020202020204" pitchFamily="34" charset="0"/>
                          <a:cs typeface="Arial" panose="020B0604020202020204" pitchFamily="34" charset="0"/>
                        </a:rPr>
                        <a:t>℃</a:t>
                      </a:r>
                      <a:r>
                        <a:rPr lang="en-US" sz="1500" b="0" dirty="0">
                          <a:solidFill>
                            <a:schemeClr val="tx1"/>
                          </a:solidFill>
                          <a:effectLst/>
                          <a:latin typeface="Arial" panose="020B0604020202020204" pitchFamily="34" charset="0"/>
                          <a:cs typeface="Arial" panose="020B0604020202020204" pitchFamily="34" charset="0"/>
                        </a:rPr>
                        <a:t>)</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pPr algn="just">
                        <a:lnSpc>
                          <a:spcPct val="150000"/>
                        </a:lnSpc>
                        <a:spcAft>
                          <a:spcPts val="0"/>
                        </a:spcAft>
                      </a:pPr>
                      <a:r>
                        <a:rPr lang="en-US" sz="1500" b="0" dirty="0" smtClean="0">
                          <a:solidFill>
                            <a:schemeClr val="tx1"/>
                          </a:solidFill>
                          <a:effectLst/>
                          <a:latin typeface="Arial" panose="020B0604020202020204" pitchFamily="34" charset="0"/>
                          <a:cs typeface="Arial" panose="020B0604020202020204" pitchFamily="34" charset="0"/>
                        </a:rPr>
                        <a:t>In water 5mg/l, acetonitrile 1.3g/l, ethanol 5.2g/l, methanol 2.7g/l at 20 °C.</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6024">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dirty="0">
                          <a:solidFill>
                            <a:schemeClr val="tx1"/>
                          </a:solidFill>
                          <a:effectLst/>
                          <a:latin typeface="Arial" panose="020B0604020202020204" pitchFamily="34" charset="0"/>
                          <a:cs typeface="Arial" panose="020B0604020202020204" pitchFamily="34" charset="0"/>
                        </a:rPr>
                        <a:t>Description</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pPr algn="just">
                        <a:lnSpc>
                          <a:spcPct val="150000"/>
                        </a:lnSpc>
                        <a:spcAft>
                          <a:spcPts val="0"/>
                        </a:spcAft>
                      </a:pPr>
                      <a:r>
                        <a:rPr lang="en-US" sz="1500" b="0" dirty="0" smtClean="0">
                          <a:solidFill>
                            <a:schemeClr val="tx1"/>
                          </a:solidFill>
                          <a:effectLst/>
                          <a:latin typeface="Arial" panose="020B0604020202020204" pitchFamily="34" charset="0"/>
                          <a:cs typeface="Arial" panose="020B0604020202020204" pitchFamily="34" charset="0"/>
                        </a:rPr>
                        <a:t>White powder</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01543">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dirty="0">
                          <a:solidFill>
                            <a:schemeClr val="tx1"/>
                          </a:solidFill>
                          <a:effectLst/>
                          <a:latin typeface="Arial" panose="020B0604020202020204" pitchFamily="34" charset="0"/>
                          <a:cs typeface="Arial" panose="020B0604020202020204" pitchFamily="34" charset="0"/>
                        </a:rPr>
                        <a:t>Stability</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pPr algn="just">
                        <a:lnSpc>
                          <a:spcPct val="150000"/>
                        </a:lnSpc>
                        <a:spcAft>
                          <a:spcPts val="0"/>
                        </a:spcAft>
                      </a:pPr>
                      <a:r>
                        <a:rPr lang="en-US" sz="1500" b="0" dirty="0" smtClean="0">
                          <a:solidFill>
                            <a:schemeClr val="tx1"/>
                          </a:solidFill>
                          <a:effectLst/>
                          <a:latin typeface="Arial" panose="020B0604020202020204" pitchFamily="34" charset="0"/>
                          <a:cs typeface="Arial" panose="020B0604020202020204" pitchFamily="34" charset="0"/>
                        </a:rPr>
                        <a:t>Stable in neutral and weak alkaline condition but </a:t>
                      </a:r>
                      <a:r>
                        <a:rPr lang="en-US" sz="1500" b="0" dirty="0" err="1" smtClean="0">
                          <a:solidFill>
                            <a:schemeClr val="tx1"/>
                          </a:solidFill>
                          <a:effectLst/>
                          <a:latin typeface="Arial" panose="020B0604020202020204" pitchFamily="34" charset="0"/>
                          <a:cs typeface="Arial" panose="020B0604020202020204" pitchFamily="34" charset="0"/>
                        </a:rPr>
                        <a:t>hydrolysed</a:t>
                      </a:r>
                      <a:r>
                        <a:rPr lang="en-US" sz="1500" b="0" dirty="0" smtClean="0">
                          <a:solidFill>
                            <a:schemeClr val="tx1"/>
                          </a:solidFill>
                          <a:effectLst/>
                          <a:latin typeface="Arial" panose="020B0604020202020204" pitchFamily="34" charset="0"/>
                          <a:cs typeface="Arial" panose="020B0604020202020204" pitchFamily="34" charset="0"/>
                        </a:rPr>
                        <a:t> in acidic conditions</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87062">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dirty="0">
                          <a:solidFill>
                            <a:schemeClr val="tx1"/>
                          </a:solidFill>
                          <a:effectLst/>
                          <a:latin typeface="Arial" panose="020B0604020202020204" pitchFamily="34" charset="0"/>
                          <a:cs typeface="Arial" panose="020B0604020202020204" pitchFamily="34" charset="0"/>
                        </a:rPr>
                        <a:t>Formulation</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pPr algn="just">
                        <a:lnSpc>
                          <a:spcPct val="150000"/>
                        </a:lnSpc>
                        <a:spcAft>
                          <a:spcPts val="0"/>
                        </a:spcAft>
                      </a:pPr>
                      <a:r>
                        <a:rPr lang="en-US" sz="1500" b="0" dirty="0" err="1" smtClean="0">
                          <a:solidFill>
                            <a:schemeClr val="tx1"/>
                          </a:solidFill>
                          <a:effectLst/>
                          <a:latin typeface="Arial" panose="020B0604020202020204" pitchFamily="34" charset="0"/>
                          <a:cs typeface="Arial" panose="020B0604020202020204" pitchFamily="34" charset="0"/>
                        </a:rPr>
                        <a:t>Emulsifiable</a:t>
                      </a:r>
                      <a:r>
                        <a:rPr lang="en-US" sz="1500" b="0" dirty="0" smtClean="0">
                          <a:solidFill>
                            <a:schemeClr val="tx1"/>
                          </a:solidFill>
                          <a:effectLst/>
                          <a:latin typeface="Arial" panose="020B0604020202020204" pitchFamily="34" charset="0"/>
                          <a:cs typeface="Arial" panose="020B0604020202020204" pitchFamily="34" charset="0"/>
                        </a:rPr>
                        <a:t> concentrate, soluble liquid</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幻灯片编号占位符 4"/>
          <p:cNvSpPr>
            <a:spLocks noGrp="1"/>
          </p:cNvSpPr>
          <p:nvPr>
            <p:ph type="sldNum" sz="quarter" idx="12"/>
          </p:nvPr>
        </p:nvSpPr>
        <p:spPr/>
        <p:txBody>
          <a:bodyPr/>
          <a:lstStyle/>
          <a:p>
            <a:fld id="{04BAE5B3-BE46-4E18-80F1-3E1CF5BEC112}" type="slidenum">
              <a:rPr lang="zh-CN" altLang="en-US" smtClean="0"/>
              <a:t>2</a:t>
            </a:fld>
            <a:endParaRPr lang="zh-CN" altLang="en-US"/>
          </a:p>
        </p:txBody>
      </p:sp>
      <p:pic>
        <p:nvPicPr>
          <p:cNvPr id="6" name="图片 5"/>
          <p:cNvPicPr>
            <a:picLocks noChangeAspect="1"/>
          </p:cNvPicPr>
          <p:nvPr/>
        </p:nvPicPr>
        <p:blipFill>
          <a:blip r:embed="rId2"/>
          <a:stretch>
            <a:fillRect/>
          </a:stretch>
        </p:blipFill>
        <p:spPr>
          <a:xfrm>
            <a:off x="3015135" y="2616459"/>
            <a:ext cx="1542422" cy="1201016"/>
          </a:xfrm>
          <a:prstGeom prst="rect">
            <a:avLst/>
          </a:prstGeom>
        </p:spPr>
      </p:pic>
    </p:spTree>
    <p:extLst>
      <p:ext uri="{BB962C8B-B14F-4D97-AF65-F5344CB8AC3E}">
        <p14:creationId xmlns:p14="http://schemas.microsoft.com/office/powerpoint/2010/main" val="25582102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2376225772"/>
              </p:ext>
            </p:extLst>
          </p:nvPr>
        </p:nvGraphicFramePr>
        <p:xfrm>
          <a:off x="310456" y="1672953"/>
          <a:ext cx="6573190" cy="3581400"/>
        </p:xfrm>
        <a:graphic>
          <a:graphicData uri="http://schemas.openxmlformats.org/drawingml/2006/table">
            <a:tbl>
              <a:tblPr firstRow="1" firstCol="1" bandRow="1"/>
              <a:tblGrid>
                <a:gridCol w="1094950"/>
                <a:gridCol w="1095648"/>
                <a:gridCol w="1095648"/>
                <a:gridCol w="1095648"/>
                <a:gridCol w="1095648"/>
                <a:gridCol w="1095648"/>
              </a:tblGrid>
              <a:tr h="419100">
                <a:tc>
                  <a:txBody>
                    <a:bodyPr/>
                    <a:lstStyle/>
                    <a:p>
                      <a:endParaRPr lang="zh-CN" sz="1500" dirty="0">
                        <a:effectLst/>
                        <a:latin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A</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B</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C</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D</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E</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Xm</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955.7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953.1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L</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Sr</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1.862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2.750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0.00053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0.00098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0.00109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altLang="zh-CN" sz="1500" dirty="0" smtClean="0">
                          <a:effectLst/>
                          <a:latin typeface="Arial" panose="020B0604020202020204" pitchFamily="34" charset="0"/>
                          <a:ea typeface="宋体" panose="02010600030101010101" pitchFamily="2" charset="-122"/>
                          <a:cs typeface="Times New Roman" panose="02020603050405020304" pitchFamily="18" charset="0"/>
                        </a:rPr>
                        <a:t>S</a:t>
                      </a:r>
                      <a:r>
                        <a:rPr lang="en-US" altLang="zh-CN" sz="1500" baseline="-25000" dirty="0" smtClean="0">
                          <a:effectLst/>
                          <a:latin typeface="Arial" panose="020B0604020202020204" pitchFamily="34" charset="0"/>
                          <a:ea typeface="宋体" panose="02010600030101010101" pitchFamily="2" charset="-122"/>
                          <a:cs typeface="Times New Roman" panose="02020603050405020304" pitchFamily="18" charset="0"/>
                        </a:rPr>
                        <a:t>R</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2.422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2.786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0.00146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0.00229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0.00121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r</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5.214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7.7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0.00148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0.00274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0.00305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R</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6.782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7.801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0.00409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0.00641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0.00339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err="1">
                          <a:solidFill>
                            <a:srgbClr val="0070C0"/>
                          </a:solidFill>
                          <a:effectLst/>
                          <a:latin typeface="Arial" panose="020B0604020202020204" pitchFamily="34" charset="0"/>
                          <a:ea typeface="宋体" panose="02010600030101010101" pitchFamily="2" charset="-122"/>
                          <a:cs typeface="Times New Roman" panose="02020603050405020304" pitchFamily="18" charset="0"/>
                        </a:rPr>
                        <a:t>RSDr</a:t>
                      </a:r>
                      <a:endParaRPr lang="zh-CN" sz="1500" dirty="0">
                        <a:solidFill>
                          <a:srgbClr val="0070C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0.195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0.288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1.296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2.342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1.061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altLang="zh-CN" sz="1600" dirty="0" smtClean="0">
                          <a:solidFill>
                            <a:srgbClr val="0070C0"/>
                          </a:solidFill>
                          <a:latin typeface="Arial" panose="020B0604020202020204" pitchFamily="34" charset="0"/>
                          <a:cs typeface="Times New Roman" panose="02020603050405020304" pitchFamily="18" charset="0"/>
                        </a:rPr>
                        <a:t>RSD</a:t>
                      </a:r>
                      <a:r>
                        <a:rPr lang="en-US" altLang="zh-CN" sz="1600" baseline="-25000" dirty="0" smtClean="0">
                          <a:solidFill>
                            <a:srgbClr val="0070C0"/>
                          </a:solidFill>
                          <a:latin typeface="Arial" panose="020B0604020202020204" pitchFamily="34" charset="0"/>
                          <a:cs typeface="Times New Roman" panose="02020603050405020304" pitchFamily="18" charset="0"/>
                        </a:rPr>
                        <a:t>R</a:t>
                      </a:r>
                      <a:endParaRPr lang="zh-CN" sz="1500" dirty="0">
                        <a:solidFill>
                          <a:srgbClr val="0070C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0.253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0.292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3.585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5.485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1.179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altLang="zh-CN" sz="1600" dirty="0" smtClean="0">
                          <a:solidFill>
                            <a:srgbClr val="000000"/>
                          </a:solidFill>
                          <a:latin typeface="Arial" panose="020B0604020202020204" pitchFamily="34" charset="0"/>
                          <a:cs typeface="Times New Roman" panose="02020603050405020304" pitchFamily="18" charset="0"/>
                        </a:rPr>
                        <a:t>RSD</a:t>
                      </a:r>
                      <a:r>
                        <a:rPr lang="en-US" altLang="zh-CN" sz="1600" baseline="-25000" dirty="0" smtClean="0">
                          <a:solidFill>
                            <a:srgbClr val="000000"/>
                          </a:solidFill>
                          <a:latin typeface="Arial" panose="020B0604020202020204" pitchFamily="34" charset="0"/>
                          <a:cs typeface="Times New Roman" panose="02020603050405020304" pitchFamily="18" charset="0"/>
                        </a:rPr>
                        <a:t>R</a:t>
                      </a:r>
                      <a:r>
                        <a:rPr lang="en-US" sz="1500" dirty="0" smtClean="0">
                          <a:effectLst/>
                          <a:latin typeface="Arial" panose="020B0604020202020204" pitchFamily="34" charset="0"/>
                          <a:ea typeface="宋体" panose="02010600030101010101" pitchFamily="2" charset="-122"/>
                          <a:cs typeface="Times New Roman" panose="02020603050405020304" pitchFamily="18" charset="0"/>
                        </a:rPr>
                        <a:t>(</a:t>
                      </a:r>
                      <a:r>
                        <a:rPr lang="en-US" sz="1500" dirty="0" err="1" smtClean="0">
                          <a:effectLst/>
                          <a:latin typeface="Arial" panose="020B0604020202020204" pitchFamily="34" charset="0"/>
                          <a:ea typeface="宋体" panose="02010600030101010101" pitchFamily="2" charset="-122"/>
                          <a:cs typeface="Times New Roman" panose="02020603050405020304" pitchFamily="18" charset="0"/>
                        </a:rPr>
                        <a:t>Hor</a:t>
                      </a:r>
                      <a:r>
                        <a:rPr lang="en-US" sz="1500" dirty="0">
                          <a:effectLst/>
                          <a:latin typeface="Arial" panose="020B0604020202020204" pitchFamily="34" charset="0"/>
                          <a:ea typeface="宋体" panose="02010600030101010101" pitchFamily="2" charset="-122"/>
                          <a:cs typeface="Times New Roman" panose="02020603050405020304" pitchFamily="18" charset="0"/>
                        </a:rPr>
                        <a:t>)</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2.014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2.014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9.160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9.123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7.970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err="1">
                          <a:effectLst/>
                          <a:latin typeface="Arial" panose="020B0604020202020204" pitchFamily="34" charset="0"/>
                          <a:ea typeface="宋体" panose="02010600030101010101" pitchFamily="2" charset="-122"/>
                          <a:cs typeface="Times New Roman" panose="02020603050405020304" pitchFamily="18" charset="0"/>
                        </a:rPr>
                        <a:t>HorRat</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0.126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0.145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0.391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0.601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0.148</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矩形 4"/>
          <p:cNvSpPr/>
          <p:nvPr/>
        </p:nvSpPr>
        <p:spPr>
          <a:xfrm>
            <a:off x="310456" y="5419574"/>
            <a:ext cx="6096000" cy="523220"/>
          </a:xfrm>
          <a:prstGeom prst="rect">
            <a:avLst/>
          </a:prstGeom>
        </p:spPr>
        <p:txBody>
          <a:bodyPr>
            <a:spAutoFit/>
          </a:bodyPr>
          <a:lstStyle/>
          <a:p>
            <a:pPr>
              <a:spcAft>
                <a:spcPts val="0"/>
              </a:spcAft>
            </a:pPr>
            <a:r>
              <a:rPr lang="en-US" altLang="zh-CN" sz="1400" dirty="0">
                <a:latin typeface="Arial" panose="020B0604020202020204" pitchFamily="34" charset="0"/>
                <a:cs typeface="Times New Roman" panose="02020603050405020304" pitchFamily="18" charset="0"/>
              </a:rPr>
              <a:t>Sample </a:t>
            </a:r>
            <a:r>
              <a:rPr lang="en-US" altLang="zh-CN" sz="1400" dirty="0" smtClean="0">
                <a:latin typeface="Arial" panose="020B0604020202020204" pitchFamily="34" charset="0"/>
                <a:cs typeface="Times New Roman" panose="02020603050405020304" pitchFamily="18" charset="0"/>
              </a:rPr>
              <a:t>B </a:t>
            </a:r>
            <a:r>
              <a:rPr lang="en-US" altLang="zh-CN" sz="1400" dirty="0">
                <a:latin typeface="Arial" panose="020B0604020202020204" pitchFamily="34" charset="0"/>
                <a:cs typeface="Times New Roman" panose="02020603050405020304" pitchFamily="18" charset="0"/>
              </a:rPr>
              <a:t>Results of Lab </a:t>
            </a:r>
            <a:r>
              <a:rPr lang="en-US" altLang="zh-CN" sz="1400" dirty="0" smtClean="0">
                <a:latin typeface="Arial" panose="020B0604020202020204" pitchFamily="34" charset="0"/>
                <a:cs typeface="Times New Roman" panose="02020603050405020304" pitchFamily="18" charset="0"/>
              </a:rPr>
              <a:t>3 </a:t>
            </a:r>
            <a:r>
              <a:rPr lang="en-US" altLang="zh-CN" sz="1400" dirty="0">
                <a:latin typeface="Arial" panose="020B0604020202020204" pitchFamily="34" charset="0"/>
                <a:cs typeface="Times New Roman" panose="02020603050405020304" pitchFamily="18" charset="0"/>
              </a:rPr>
              <a:t>eliminated, Sample </a:t>
            </a:r>
            <a:r>
              <a:rPr lang="en-US" altLang="zh-CN" sz="1400" dirty="0" smtClean="0">
                <a:latin typeface="Arial" panose="020B0604020202020204" pitchFamily="34" charset="0"/>
                <a:cs typeface="Times New Roman" panose="02020603050405020304" pitchFamily="18" charset="0"/>
              </a:rPr>
              <a:t>E </a:t>
            </a:r>
            <a:r>
              <a:rPr lang="en-US" altLang="zh-CN" sz="1400" dirty="0">
                <a:latin typeface="Arial" panose="020B0604020202020204" pitchFamily="34" charset="0"/>
                <a:cs typeface="Times New Roman" panose="02020603050405020304" pitchFamily="18" charset="0"/>
              </a:rPr>
              <a:t>Results of Lab 3</a:t>
            </a:r>
            <a:r>
              <a:rPr lang="en-US" altLang="zh-CN" sz="1400" dirty="0" smtClean="0">
                <a:latin typeface="Arial" panose="020B0604020202020204" pitchFamily="34" charset="0"/>
                <a:cs typeface="Times New Roman" panose="02020603050405020304" pitchFamily="18" charset="0"/>
              </a:rPr>
              <a:t> eliminated</a:t>
            </a:r>
            <a:r>
              <a:rPr lang="en-US" altLang="zh-CN" sz="1400" dirty="0">
                <a:latin typeface="Arial" panose="020B0604020202020204" pitchFamily="34" charset="0"/>
                <a:cs typeface="Times New Roman" panose="02020603050405020304" pitchFamily="18" charset="0"/>
              </a:rPr>
              <a:t>.</a:t>
            </a:r>
            <a:endParaRPr lang="zh-CN" altLang="zh-CN" sz="1400" dirty="0">
              <a:latin typeface="Arial" panose="020B0604020202020204" pitchFamily="34" charset="0"/>
              <a:cs typeface="Times New Roman" panose="02020603050405020304" pitchFamily="18" charset="0"/>
            </a:endParaRPr>
          </a:p>
        </p:txBody>
      </p:sp>
      <p:sp>
        <p:nvSpPr>
          <p:cNvPr id="6" name="矩形 5"/>
          <p:cNvSpPr/>
          <p:nvPr/>
        </p:nvSpPr>
        <p:spPr>
          <a:xfrm>
            <a:off x="5905500" y="1577552"/>
            <a:ext cx="6286500" cy="3749744"/>
          </a:xfrm>
          <a:prstGeom prst="rect">
            <a:avLst/>
          </a:prstGeom>
        </p:spPr>
        <p:txBody>
          <a:bodyPr wrap="square">
            <a:spAutoFit/>
          </a:bodyPr>
          <a:lstStyle/>
          <a:p>
            <a:pPr marL="1258570">
              <a:lnSpc>
                <a:spcPct val="150000"/>
              </a:lnSpc>
              <a:spcBef>
                <a:spcPts val="100"/>
              </a:spcBef>
            </a:pPr>
            <a:r>
              <a:rPr lang="en-US" altLang="zh-CN" sz="1400" dirty="0" err="1">
                <a:solidFill>
                  <a:prstClr val="black"/>
                </a:solidFill>
                <a:latin typeface="Arial" panose="020B0604020202020204" pitchFamily="34" charset="0"/>
                <a:cs typeface="Times New Roman" panose="02020603050405020304" pitchFamily="18" charset="0"/>
              </a:rPr>
              <a:t>Xm</a:t>
            </a:r>
            <a:r>
              <a:rPr lang="en-US" altLang="zh-CN" sz="1400" dirty="0">
                <a:solidFill>
                  <a:prstClr val="black"/>
                </a:solidFill>
                <a:latin typeface="Arial" panose="020B0604020202020204" pitchFamily="34" charset="0"/>
                <a:cs typeface="Times New Roman" panose="02020603050405020304" pitchFamily="18" charset="0"/>
              </a:rPr>
              <a:t>    </a:t>
            </a:r>
            <a:r>
              <a:rPr lang="en-US" altLang="zh-CN" sz="1400" dirty="0" smtClean="0">
                <a:solidFill>
                  <a:prstClr val="black"/>
                </a:solidFill>
                <a:latin typeface="Arial" panose="020B0604020202020204" pitchFamily="34" charset="0"/>
                <a:cs typeface="Times New Roman" panose="02020603050405020304" pitchFamily="18" charset="0"/>
              </a:rPr>
              <a:t>             = </a:t>
            </a:r>
            <a:r>
              <a:rPr lang="en-US" altLang="zh-CN" sz="1400" dirty="0">
                <a:solidFill>
                  <a:prstClr val="black"/>
                </a:solidFill>
                <a:latin typeface="Arial" panose="020B0604020202020204" pitchFamily="34" charset="0"/>
                <a:cs typeface="Times New Roman" panose="02020603050405020304" pitchFamily="18" charset="0"/>
              </a:rPr>
              <a:t>average</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prstClr val="black"/>
                </a:solidFill>
                <a:latin typeface="Arial" panose="020B0604020202020204" pitchFamily="34" charset="0"/>
                <a:cs typeface="Times New Roman" panose="02020603050405020304" pitchFamily="18" charset="0"/>
              </a:rPr>
              <a:t>L </a:t>
            </a:r>
            <a:r>
              <a:rPr lang="en-US" altLang="zh-CN" sz="1400" dirty="0" smtClean="0">
                <a:solidFill>
                  <a:prstClr val="black"/>
                </a:solidFill>
                <a:latin typeface="Arial" panose="020B0604020202020204" pitchFamily="34" charset="0"/>
                <a:cs typeface="Times New Roman" panose="02020603050405020304" pitchFamily="18" charset="0"/>
              </a:rPr>
              <a:t>                   = </a:t>
            </a:r>
            <a:r>
              <a:rPr lang="en-US" altLang="zh-CN" sz="1400" dirty="0">
                <a:solidFill>
                  <a:prstClr val="black"/>
                </a:solidFill>
                <a:latin typeface="Arial" panose="020B0604020202020204" pitchFamily="34" charset="0"/>
                <a:cs typeface="Times New Roman" panose="02020603050405020304" pitchFamily="18" charset="0"/>
              </a:rPr>
              <a:t>number of laboratories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err="1">
                <a:solidFill>
                  <a:srgbClr val="000000"/>
                </a:solidFill>
                <a:latin typeface="Arial" panose="020B0604020202020204" pitchFamily="34" charset="0"/>
                <a:cs typeface="Times New Roman" panose="02020603050405020304" pitchFamily="18" charset="0"/>
              </a:rPr>
              <a:t>S</a:t>
            </a:r>
            <a:r>
              <a:rPr lang="en-US" altLang="zh-CN" sz="1400" baseline="-25000" dirty="0" err="1">
                <a:solidFill>
                  <a:srgbClr val="000000"/>
                </a:solidFill>
                <a:latin typeface="Arial" panose="020B0604020202020204" pitchFamily="34" charset="0"/>
                <a:cs typeface="Times New Roman" panose="02020603050405020304" pitchFamily="18" charset="0"/>
              </a:rPr>
              <a:t>r</a:t>
            </a:r>
            <a:r>
              <a:rPr lang="en-US" altLang="zh-CN" sz="1400" baseline="-25000" dirty="0">
                <a:solidFill>
                  <a:srgbClr val="000000"/>
                </a:solidFill>
                <a:latin typeface="Arial" panose="020B0604020202020204" pitchFamily="34" charset="0"/>
                <a:cs typeface="Times New Roman" panose="02020603050405020304" pitchFamily="18" charset="0"/>
              </a:rPr>
              <a:t> </a:t>
            </a:r>
            <a:r>
              <a:rPr lang="en-US" altLang="zh-CN" sz="1400" baseline="-25000" dirty="0" smtClean="0">
                <a:solidFill>
                  <a:srgbClr val="000000"/>
                </a:solidFill>
                <a:latin typeface="Arial" panose="020B0604020202020204" pitchFamily="34" charset="0"/>
                <a:cs typeface="Times New Roman" panose="02020603050405020304" pitchFamily="18" charset="0"/>
              </a:rPr>
              <a:t>             </a:t>
            </a:r>
            <a:r>
              <a:rPr lang="en-US" altLang="zh-CN" sz="1400" dirty="0" smtClean="0">
                <a:solidFill>
                  <a:prstClr val="black"/>
                </a:solidFill>
                <a:latin typeface="Arial" panose="020B0604020202020204" pitchFamily="34" charset="0"/>
                <a:cs typeface="Times New Roman" panose="02020603050405020304" pitchFamily="18" charset="0"/>
              </a:rPr>
              <a:t>         = </a:t>
            </a:r>
            <a:r>
              <a:rPr lang="en-US" altLang="zh-CN" sz="1400" dirty="0">
                <a:solidFill>
                  <a:prstClr val="black"/>
                </a:solidFill>
                <a:latin typeface="Arial" panose="020B0604020202020204" pitchFamily="34" charset="0"/>
                <a:cs typeface="Times New Roman" panose="02020603050405020304" pitchFamily="18" charset="0"/>
              </a:rPr>
              <a:t>repeatability standard deviation</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smtClean="0">
                <a:solidFill>
                  <a:srgbClr val="000000"/>
                </a:solidFill>
                <a:latin typeface="Arial" panose="020B0604020202020204" pitchFamily="34" charset="0"/>
                <a:cs typeface="Times New Roman" panose="02020603050405020304" pitchFamily="18" charset="0"/>
              </a:rPr>
              <a:t>S</a:t>
            </a:r>
            <a:r>
              <a:rPr lang="en-US" altLang="zh-CN" sz="1400" baseline="-25000" dirty="0" smtClean="0">
                <a:solidFill>
                  <a:srgbClr val="000000"/>
                </a:solidFill>
                <a:latin typeface="Arial" panose="020B0604020202020204" pitchFamily="34" charset="0"/>
                <a:cs typeface="Times New Roman" panose="02020603050405020304" pitchFamily="18" charset="0"/>
              </a:rPr>
              <a:t>R       </a:t>
            </a:r>
            <a:r>
              <a:rPr lang="en-US" altLang="zh-CN" sz="1400" dirty="0" smtClean="0">
                <a:solidFill>
                  <a:prstClr val="black"/>
                </a:solidFill>
                <a:latin typeface="Arial" panose="020B0604020202020204" pitchFamily="34" charset="0"/>
                <a:cs typeface="Times New Roman" panose="02020603050405020304" pitchFamily="18" charset="0"/>
              </a:rPr>
              <a:t>             = </a:t>
            </a:r>
            <a:r>
              <a:rPr lang="en-US" altLang="zh-CN" sz="1400" dirty="0">
                <a:solidFill>
                  <a:prstClr val="black"/>
                </a:solidFill>
                <a:latin typeface="Arial" panose="020B0604020202020204" pitchFamily="34" charset="0"/>
                <a:cs typeface="Times New Roman" panose="02020603050405020304" pitchFamily="18" charset="0"/>
              </a:rPr>
              <a:t>reproducibility standard deviation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err="1">
                <a:solidFill>
                  <a:srgbClr val="000000"/>
                </a:solidFill>
                <a:latin typeface="Arial" panose="020B0604020202020204" pitchFamily="34" charset="0"/>
                <a:cs typeface="Times New Roman" panose="02020603050405020304" pitchFamily="18" charset="0"/>
              </a:rPr>
              <a:t>RSD</a:t>
            </a:r>
            <a:r>
              <a:rPr lang="en-US" altLang="zh-CN" sz="1400" baseline="-25000" dirty="0" err="1">
                <a:solidFill>
                  <a:srgbClr val="000000"/>
                </a:solidFill>
                <a:latin typeface="Arial" panose="020B0604020202020204" pitchFamily="34" charset="0"/>
                <a:cs typeface="Times New Roman" panose="02020603050405020304" pitchFamily="18" charset="0"/>
              </a:rPr>
              <a:t>r</a:t>
            </a:r>
            <a:r>
              <a:rPr lang="en-US" altLang="zh-CN" sz="1400" baseline="-25000" dirty="0">
                <a:solidFill>
                  <a:srgbClr val="000000"/>
                </a:solidFill>
                <a:latin typeface="Arial" panose="020B0604020202020204" pitchFamily="34" charset="0"/>
                <a:cs typeface="Times New Roman" panose="02020603050405020304" pitchFamily="18" charset="0"/>
              </a:rPr>
              <a:t>   </a:t>
            </a:r>
            <a:r>
              <a:rPr lang="en-US" altLang="zh-CN" sz="1400" baseline="-25000" dirty="0" smtClean="0">
                <a:solidFill>
                  <a:srgbClr val="000000"/>
                </a:solidFill>
                <a:latin typeface="Arial" panose="020B0604020202020204" pitchFamily="34" charset="0"/>
                <a:cs typeface="Times New Roman" panose="02020603050405020304" pitchFamily="18" charset="0"/>
              </a:rPr>
              <a:t>                 </a:t>
            </a:r>
            <a:r>
              <a:rPr lang="en-US" altLang="zh-CN" sz="1400" dirty="0" smtClean="0">
                <a:solidFill>
                  <a:prstClr val="black"/>
                </a:solidFill>
                <a:latin typeface="Arial" panose="020B0604020202020204" pitchFamily="34" charset="0"/>
                <a:cs typeface="Times New Roman" panose="02020603050405020304" pitchFamily="18" charset="0"/>
              </a:rPr>
              <a:t>= </a:t>
            </a:r>
            <a:r>
              <a:rPr lang="en-US" altLang="zh-CN" sz="1400" dirty="0">
                <a:solidFill>
                  <a:prstClr val="black"/>
                </a:solidFill>
                <a:latin typeface="Arial" panose="020B0604020202020204" pitchFamily="34" charset="0"/>
                <a:cs typeface="Times New Roman" panose="02020603050405020304" pitchFamily="18" charset="0"/>
              </a:rPr>
              <a:t>repeatability relative standard deviation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srgbClr val="000000"/>
                </a:solidFill>
                <a:latin typeface="Arial" panose="020B0604020202020204" pitchFamily="34" charset="0"/>
                <a:cs typeface="Times New Roman" panose="02020603050405020304" pitchFamily="18" charset="0"/>
              </a:rPr>
              <a:t>RSD</a:t>
            </a:r>
            <a:r>
              <a:rPr lang="en-US" altLang="zh-CN" sz="1400" baseline="-25000" dirty="0">
                <a:solidFill>
                  <a:srgbClr val="000000"/>
                </a:solidFill>
                <a:latin typeface="Arial" panose="020B0604020202020204" pitchFamily="34" charset="0"/>
                <a:cs typeface="Times New Roman" panose="02020603050405020304" pitchFamily="18" charset="0"/>
              </a:rPr>
              <a:t>R  </a:t>
            </a:r>
            <a:r>
              <a:rPr lang="en-US" altLang="zh-CN" sz="1400" dirty="0">
                <a:solidFill>
                  <a:prstClr val="black"/>
                </a:solidFill>
                <a:latin typeface="Arial" panose="020B0604020202020204" pitchFamily="34" charset="0"/>
                <a:cs typeface="Times New Roman" panose="02020603050405020304" pitchFamily="18" charset="0"/>
              </a:rPr>
              <a:t>     </a:t>
            </a:r>
            <a:r>
              <a:rPr lang="en-US" altLang="zh-CN" sz="1400" dirty="0" smtClean="0">
                <a:solidFill>
                  <a:prstClr val="black"/>
                </a:solidFill>
                <a:latin typeface="Arial" panose="020B0604020202020204" pitchFamily="34" charset="0"/>
                <a:cs typeface="Times New Roman" panose="02020603050405020304" pitchFamily="18" charset="0"/>
              </a:rPr>
              <a:t>      </a:t>
            </a:r>
            <a:r>
              <a:rPr lang="en-US" altLang="zh-CN" sz="1400" dirty="0">
                <a:solidFill>
                  <a:prstClr val="black"/>
                </a:solidFill>
                <a:latin typeface="Arial" panose="020B0604020202020204" pitchFamily="34" charset="0"/>
                <a:cs typeface="Times New Roman" panose="02020603050405020304" pitchFamily="18" charset="0"/>
              </a:rPr>
              <a:t>= reproducibility relative standard deviation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prstClr val="black"/>
                </a:solidFill>
                <a:latin typeface="Arial" panose="020B0604020202020204" pitchFamily="34" charset="0"/>
                <a:cs typeface="Times New Roman" panose="02020603050405020304" pitchFamily="18" charset="0"/>
              </a:rPr>
              <a:t>r            </a:t>
            </a:r>
            <a:r>
              <a:rPr lang="en-US" altLang="zh-CN" sz="1400" dirty="0" smtClean="0">
                <a:solidFill>
                  <a:prstClr val="black"/>
                </a:solidFill>
                <a:latin typeface="Arial" panose="020B0604020202020204" pitchFamily="34" charset="0"/>
                <a:cs typeface="Times New Roman" panose="02020603050405020304" pitchFamily="18" charset="0"/>
              </a:rPr>
              <a:t>         </a:t>
            </a:r>
            <a:r>
              <a:rPr lang="en-US" altLang="zh-CN" sz="1400" dirty="0">
                <a:solidFill>
                  <a:prstClr val="black"/>
                </a:solidFill>
                <a:latin typeface="Arial" panose="020B0604020202020204" pitchFamily="34" charset="0"/>
                <a:cs typeface="Times New Roman" panose="02020603050405020304" pitchFamily="18" charset="0"/>
              </a:rPr>
              <a:t>= repeatability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prstClr val="black"/>
                </a:solidFill>
                <a:latin typeface="Arial" panose="020B0604020202020204" pitchFamily="34" charset="0"/>
                <a:cs typeface="Times New Roman" panose="02020603050405020304" pitchFamily="18" charset="0"/>
              </a:rPr>
              <a:t>R           </a:t>
            </a:r>
            <a:r>
              <a:rPr lang="en-US" altLang="zh-CN" sz="1400" dirty="0" smtClean="0">
                <a:solidFill>
                  <a:prstClr val="black"/>
                </a:solidFill>
                <a:latin typeface="Arial" panose="020B0604020202020204" pitchFamily="34" charset="0"/>
                <a:cs typeface="Times New Roman" panose="02020603050405020304" pitchFamily="18" charset="0"/>
              </a:rPr>
              <a:t>        </a:t>
            </a:r>
            <a:r>
              <a:rPr lang="en-US" altLang="zh-CN" sz="1400" dirty="0">
                <a:solidFill>
                  <a:prstClr val="black"/>
                </a:solidFill>
                <a:latin typeface="Arial" panose="020B0604020202020204" pitchFamily="34" charset="0"/>
                <a:cs typeface="Times New Roman" panose="02020603050405020304" pitchFamily="18" charset="0"/>
              </a:rPr>
              <a:t>= reproducibility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srgbClr val="000000"/>
                </a:solidFill>
                <a:latin typeface="Arial" panose="020B0604020202020204" pitchFamily="34" charset="0"/>
                <a:cs typeface="Times New Roman" panose="02020603050405020304" pitchFamily="18" charset="0"/>
              </a:rPr>
              <a:t>RSD</a:t>
            </a:r>
            <a:r>
              <a:rPr lang="en-US" altLang="zh-CN" sz="1400" baseline="-25000" dirty="0">
                <a:solidFill>
                  <a:srgbClr val="000000"/>
                </a:solidFill>
                <a:latin typeface="Arial" panose="020B0604020202020204" pitchFamily="34" charset="0"/>
                <a:cs typeface="Times New Roman" panose="02020603050405020304" pitchFamily="18" charset="0"/>
              </a:rPr>
              <a:t>R</a:t>
            </a:r>
            <a:r>
              <a:rPr lang="en-US" altLang="zh-CN" sz="1400" dirty="0">
                <a:solidFill>
                  <a:prstClr val="black"/>
                </a:solidFill>
                <a:latin typeface="Arial" panose="020B0604020202020204" pitchFamily="34" charset="0"/>
                <a:cs typeface="Times New Roman" panose="02020603050405020304" pitchFamily="18" charset="0"/>
              </a:rPr>
              <a:t> (</a:t>
            </a:r>
            <a:r>
              <a:rPr lang="en-US" altLang="zh-CN" sz="1400" dirty="0" err="1">
                <a:solidFill>
                  <a:prstClr val="black"/>
                </a:solidFill>
                <a:latin typeface="Arial" panose="020B0604020202020204" pitchFamily="34" charset="0"/>
                <a:cs typeface="Times New Roman" panose="02020603050405020304" pitchFamily="18" charset="0"/>
              </a:rPr>
              <a:t>Hor</a:t>
            </a:r>
            <a:r>
              <a:rPr lang="en-US" altLang="zh-CN" sz="1400" dirty="0">
                <a:solidFill>
                  <a:prstClr val="black"/>
                </a:solidFill>
                <a:latin typeface="Arial" panose="020B0604020202020204" pitchFamily="34" charset="0"/>
                <a:cs typeface="Times New Roman" panose="02020603050405020304" pitchFamily="18" charset="0"/>
              </a:rPr>
              <a:t>)   = Horwitz value calculated from: 2^(1 - 0.5log c) where c = the concentration of the </a:t>
            </a:r>
            <a:r>
              <a:rPr lang="en-US" altLang="zh-CN" sz="1400" dirty="0" err="1">
                <a:solidFill>
                  <a:prstClr val="black"/>
                </a:solidFill>
                <a:latin typeface="Arial" panose="020B0604020202020204" pitchFamily="34" charset="0"/>
                <a:cs typeface="Times New Roman" panose="02020603050405020304" pitchFamily="18" charset="0"/>
              </a:rPr>
              <a:t>analyte</a:t>
            </a:r>
            <a:r>
              <a:rPr lang="en-US" altLang="zh-CN" sz="1400" dirty="0">
                <a:solidFill>
                  <a:prstClr val="black"/>
                </a:solidFill>
                <a:latin typeface="Arial" panose="020B0604020202020204" pitchFamily="34" charset="0"/>
                <a:cs typeface="Times New Roman" panose="02020603050405020304" pitchFamily="18" charset="0"/>
              </a:rPr>
              <a:t> as a decimal fraction</a:t>
            </a:r>
            <a:endParaRPr lang="zh-CN" altLang="zh-CN" sz="1400" dirty="0">
              <a:solidFill>
                <a:prstClr val="black"/>
              </a:solidFill>
              <a:cs typeface="Times New Roman" panose="02020603050405020304" pitchFamily="18" charset="0"/>
            </a:endParaRPr>
          </a:p>
        </p:txBody>
      </p:sp>
      <p:sp>
        <p:nvSpPr>
          <p:cNvPr id="7" name="矩形 6"/>
          <p:cNvSpPr/>
          <p:nvPr/>
        </p:nvSpPr>
        <p:spPr>
          <a:xfrm>
            <a:off x="931217" y="959041"/>
            <a:ext cx="7669858" cy="369332"/>
          </a:xfrm>
          <a:prstGeom prst="rect">
            <a:avLst/>
          </a:prstGeom>
        </p:spPr>
        <p:txBody>
          <a:bodyPr wrap="square">
            <a:spAutoFit/>
          </a:bodyPr>
          <a:lstStyle/>
          <a:p>
            <a:r>
              <a:rPr lang="en-US" altLang="zh-CN" b="1" kern="0" dirty="0" smtClean="0">
                <a:solidFill>
                  <a:prstClr val="black"/>
                </a:solidFill>
                <a:latin typeface="Arial" panose="020B0604020202020204" pitchFamily="34" charset="0"/>
                <a:cs typeface="Arial" panose="020B0604020202020204" pitchFamily="34" charset="0"/>
              </a:rPr>
              <a:t>Summary</a:t>
            </a:r>
            <a:r>
              <a:rPr lang="en-US" altLang="zh-CN" b="1" kern="0" spc="-30"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of</a:t>
            </a:r>
            <a:r>
              <a:rPr lang="en-US" altLang="zh-CN" b="1" kern="0" spc="5"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the statisti</a:t>
            </a:r>
            <a:r>
              <a:rPr lang="en-US" altLang="zh-CN" b="1" kern="0" spc="-10" dirty="0" smtClean="0">
                <a:solidFill>
                  <a:prstClr val="black"/>
                </a:solidFill>
                <a:latin typeface="Arial" panose="020B0604020202020204" pitchFamily="34" charset="0"/>
                <a:cs typeface="Arial" panose="020B0604020202020204" pitchFamily="34" charset="0"/>
              </a:rPr>
              <a:t>c</a:t>
            </a:r>
            <a:r>
              <a:rPr lang="en-US" altLang="zh-CN" b="1" kern="0" dirty="0" smtClean="0">
                <a:solidFill>
                  <a:prstClr val="black"/>
                </a:solidFill>
                <a:latin typeface="Arial" panose="020B0604020202020204" pitchFamily="34" charset="0"/>
                <a:cs typeface="Arial" panose="020B0604020202020204" pitchFamily="34" charset="0"/>
              </a:rPr>
              <a:t>al</a:t>
            </a:r>
            <a:r>
              <a:rPr lang="en-US" altLang="zh-CN" b="1" kern="0" spc="-10"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e</a:t>
            </a:r>
            <a:r>
              <a:rPr lang="en-US" altLang="zh-CN" b="1" kern="0" spc="-20" dirty="0" smtClean="0">
                <a:solidFill>
                  <a:prstClr val="black"/>
                </a:solidFill>
                <a:latin typeface="Arial" panose="020B0604020202020204" pitchFamily="34" charset="0"/>
                <a:cs typeface="Arial" panose="020B0604020202020204" pitchFamily="34" charset="0"/>
              </a:rPr>
              <a:t>v</a:t>
            </a:r>
            <a:r>
              <a:rPr lang="en-US" altLang="zh-CN" b="1" kern="0" dirty="0">
                <a:solidFill>
                  <a:prstClr val="black"/>
                </a:solidFill>
                <a:latin typeface="Arial" panose="020B0604020202020204" pitchFamily="34" charset="0"/>
                <a:cs typeface="Arial" panose="020B0604020202020204" pitchFamily="34" charset="0"/>
              </a:rPr>
              <a:t>aluation </a:t>
            </a:r>
            <a:r>
              <a:rPr lang="en-US" altLang="zh-CN" b="1" kern="0" dirty="0" smtClean="0">
                <a:solidFill>
                  <a:prstClr val="black"/>
                </a:solidFill>
                <a:latin typeface="Arial" panose="020B0604020202020204" pitchFamily="34" charset="0"/>
                <a:cs typeface="Arial" panose="020B0604020202020204" pitchFamily="34" charset="0"/>
              </a:rPr>
              <a:t>without stragglers</a:t>
            </a:r>
            <a:endParaRPr lang="en-US" altLang="zh-CN" b="1" kern="0" dirty="0">
              <a:solidFill>
                <a:prstClr val="black"/>
              </a:solidFill>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20</a:t>
            </a:fld>
            <a:endParaRPr lang="zh-CN" altLang="en-US"/>
          </a:p>
        </p:txBody>
      </p:sp>
    </p:spTree>
    <p:extLst>
      <p:ext uri="{BB962C8B-B14F-4D97-AF65-F5344CB8AC3E}">
        <p14:creationId xmlns:p14="http://schemas.microsoft.com/office/powerpoint/2010/main" val="23545235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373843573"/>
              </p:ext>
            </p:extLst>
          </p:nvPr>
        </p:nvGraphicFramePr>
        <p:xfrm>
          <a:off x="310456" y="1672953"/>
          <a:ext cx="6573190" cy="3581400"/>
        </p:xfrm>
        <a:graphic>
          <a:graphicData uri="http://schemas.openxmlformats.org/drawingml/2006/table">
            <a:tbl>
              <a:tblPr firstRow="1" firstCol="1" bandRow="1"/>
              <a:tblGrid>
                <a:gridCol w="1094950"/>
                <a:gridCol w="1095648"/>
                <a:gridCol w="1095648"/>
                <a:gridCol w="1095648"/>
                <a:gridCol w="1095648"/>
                <a:gridCol w="1095648"/>
              </a:tblGrid>
              <a:tr h="419100">
                <a:tc>
                  <a:txBody>
                    <a:bodyPr/>
                    <a:lstStyle/>
                    <a:p>
                      <a:endParaRPr lang="zh-CN" sz="1500" dirty="0">
                        <a:effectLst/>
                        <a:latin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A</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B</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C</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D</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E</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Xm</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955.7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953.1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0.102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L</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Sr</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1.862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2.750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0.00058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0.00098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0.00109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altLang="zh-CN" sz="1500" dirty="0" smtClean="0">
                          <a:effectLst/>
                          <a:latin typeface="Arial" panose="020B0604020202020204" pitchFamily="34" charset="0"/>
                          <a:ea typeface="宋体" panose="02010600030101010101" pitchFamily="2" charset="-122"/>
                          <a:cs typeface="Times New Roman" panose="02020603050405020304" pitchFamily="18" charset="0"/>
                        </a:rPr>
                        <a:t>S</a:t>
                      </a:r>
                      <a:r>
                        <a:rPr lang="en-US" altLang="zh-CN" sz="1500" baseline="-25000" dirty="0" smtClean="0">
                          <a:effectLst/>
                          <a:latin typeface="Arial" panose="020B0604020202020204" pitchFamily="34" charset="0"/>
                          <a:ea typeface="宋体" panose="02010600030101010101" pitchFamily="2" charset="-122"/>
                          <a:cs typeface="Times New Roman" panose="02020603050405020304" pitchFamily="18" charset="0"/>
                        </a:rPr>
                        <a:t>R</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2.422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2.786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0.00072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0.00229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0.00121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r</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5.214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7.7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0.00162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0.00274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0.00305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R</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6.782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7.801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0.00202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0.00641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0.00339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err="1">
                          <a:solidFill>
                            <a:srgbClr val="0070C0"/>
                          </a:solidFill>
                          <a:effectLst/>
                          <a:latin typeface="Arial" panose="020B0604020202020204" pitchFamily="34" charset="0"/>
                          <a:ea typeface="宋体" panose="02010600030101010101" pitchFamily="2" charset="-122"/>
                          <a:cs typeface="Times New Roman" panose="02020603050405020304" pitchFamily="18" charset="0"/>
                        </a:rPr>
                        <a:t>RSDr</a:t>
                      </a:r>
                      <a:endParaRPr lang="zh-CN" sz="1500" dirty="0">
                        <a:solidFill>
                          <a:srgbClr val="0070C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0.195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0.288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1.401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2.342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1.061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altLang="zh-CN" sz="1600" dirty="0" smtClean="0">
                          <a:solidFill>
                            <a:srgbClr val="0070C0"/>
                          </a:solidFill>
                          <a:latin typeface="Arial" panose="020B0604020202020204" pitchFamily="34" charset="0"/>
                          <a:cs typeface="Times New Roman" panose="02020603050405020304" pitchFamily="18" charset="0"/>
                        </a:rPr>
                        <a:t>RSD</a:t>
                      </a:r>
                      <a:r>
                        <a:rPr lang="en-US" altLang="zh-CN" sz="1600" baseline="-25000" dirty="0" smtClean="0">
                          <a:solidFill>
                            <a:srgbClr val="0070C0"/>
                          </a:solidFill>
                          <a:latin typeface="Arial" panose="020B0604020202020204" pitchFamily="34" charset="0"/>
                          <a:cs typeface="Times New Roman" panose="02020603050405020304" pitchFamily="18" charset="0"/>
                        </a:rPr>
                        <a:t>R</a:t>
                      </a:r>
                      <a:endParaRPr lang="zh-CN" sz="1500" dirty="0">
                        <a:solidFill>
                          <a:srgbClr val="0070C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0.253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0.292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1.738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5.485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1.179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altLang="zh-CN" sz="1600" dirty="0" smtClean="0">
                          <a:solidFill>
                            <a:srgbClr val="000000"/>
                          </a:solidFill>
                          <a:latin typeface="Arial" panose="020B0604020202020204" pitchFamily="34" charset="0"/>
                          <a:cs typeface="Times New Roman" panose="02020603050405020304" pitchFamily="18" charset="0"/>
                        </a:rPr>
                        <a:t>RSD</a:t>
                      </a:r>
                      <a:r>
                        <a:rPr lang="en-US" altLang="zh-CN" sz="1600" baseline="-25000" dirty="0" smtClean="0">
                          <a:solidFill>
                            <a:srgbClr val="000000"/>
                          </a:solidFill>
                          <a:latin typeface="Arial" panose="020B0604020202020204" pitchFamily="34" charset="0"/>
                          <a:cs typeface="Times New Roman" panose="02020603050405020304" pitchFamily="18" charset="0"/>
                        </a:rPr>
                        <a:t>R</a:t>
                      </a:r>
                      <a:r>
                        <a:rPr lang="en-US" sz="1500" dirty="0" smtClean="0">
                          <a:effectLst/>
                          <a:latin typeface="Arial" panose="020B0604020202020204" pitchFamily="34" charset="0"/>
                          <a:ea typeface="宋体" panose="02010600030101010101" pitchFamily="2" charset="-122"/>
                          <a:cs typeface="Times New Roman" panose="02020603050405020304" pitchFamily="18" charset="0"/>
                        </a:rPr>
                        <a:t>(</a:t>
                      </a:r>
                      <a:r>
                        <a:rPr lang="en-US" sz="1500" dirty="0" err="1" smtClean="0">
                          <a:effectLst/>
                          <a:latin typeface="Arial" panose="020B0604020202020204" pitchFamily="34" charset="0"/>
                          <a:ea typeface="宋体" panose="02010600030101010101" pitchFamily="2" charset="-122"/>
                          <a:cs typeface="Times New Roman" panose="02020603050405020304" pitchFamily="18" charset="0"/>
                        </a:rPr>
                        <a:t>Hor</a:t>
                      </a:r>
                      <a:r>
                        <a:rPr lang="en-US" sz="1500" dirty="0">
                          <a:effectLst/>
                          <a:latin typeface="Arial" panose="020B0604020202020204" pitchFamily="34" charset="0"/>
                          <a:ea typeface="宋体" panose="02010600030101010101" pitchFamily="2" charset="-122"/>
                          <a:cs typeface="Times New Roman" panose="02020603050405020304" pitchFamily="18" charset="0"/>
                        </a:rPr>
                        <a:t>)</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2.014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2.014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9.142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9.123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7.970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err="1">
                          <a:effectLst/>
                          <a:latin typeface="Arial" panose="020B0604020202020204" pitchFamily="34" charset="0"/>
                          <a:ea typeface="宋体" panose="02010600030101010101" pitchFamily="2" charset="-122"/>
                          <a:cs typeface="Times New Roman" panose="02020603050405020304" pitchFamily="18" charset="0"/>
                        </a:rPr>
                        <a:t>HorRat</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0.126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0.145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0.190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0.601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0.148</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矩形 4"/>
          <p:cNvSpPr/>
          <p:nvPr/>
        </p:nvSpPr>
        <p:spPr>
          <a:xfrm>
            <a:off x="310456" y="5419574"/>
            <a:ext cx="6096000" cy="523220"/>
          </a:xfrm>
          <a:prstGeom prst="rect">
            <a:avLst/>
          </a:prstGeom>
        </p:spPr>
        <p:txBody>
          <a:bodyPr>
            <a:spAutoFit/>
          </a:bodyPr>
          <a:lstStyle/>
          <a:p>
            <a:pPr>
              <a:spcAft>
                <a:spcPts val="0"/>
              </a:spcAft>
            </a:pPr>
            <a:r>
              <a:rPr lang="en-US" altLang="zh-CN" sz="1400" dirty="0">
                <a:latin typeface="Arial" panose="020B0604020202020204" pitchFamily="34" charset="0"/>
                <a:cs typeface="Times New Roman" panose="02020603050405020304" pitchFamily="18" charset="0"/>
              </a:rPr>
              <a:t>Sample </a:t>
            </a:r>
            <a:r>
              <a:rPr lang="en-US" altLang="zh-CN" sz="1400" dirty="0" smtClean="0">
                <a:latin typeface="Arial" panose="020B0604020202020204" pitchFamily="34" charset="0"/>
                <a:cs typeface="Times New Roman" panose="02020603050405020304" pitchFamily="18" charset="0"/>
              </a:rPr>
              <a:t>B </a:t>
            </a:r>
            <a:r>
              <a:rPr lang="en-US" altLang="zh-CN" sz="1400" dirty="0">
                <a:latin typeface="Arial" panose="020B0604020202020204" pitchFamily="34" charset="0"/>
                <a:cs typeface="Times New Roman" panose="02020603050405020304" pitchFamily="18" charset="0"/>
              </a:rPr>
              <a:t>Results of Lab </a:t>
            </a:r>
            <a:r>
              <a:rPr lang="en-US" altLang="zh-CN" sz="1400" dirty="0" smtClean="0">
                <a:latin typeface="Arial" panose="020B0604020202020204" pitchFamily="34" charset="0"/>
                <a:cs typeface="Times New Roman" panose="02020603050405020304" pitchFamily="18" charset="0"/>
              </a:rPr>
              <a:t>3 </a:t>
            </a:r>
            <a:r>
              <a:rPr lang="en-US" altLang="zh-CN" sz="1400" dirty="0">
                <a:latin typeface="Arial" panose="020B0604020202020204" pitchFamily="34" charset="0"/>
                <a:cs typeface="Times New Roman" panose="02020603050405020304" pitchFamily="18" charset="0"/>
              </a:rPr>
              <a:t>eliminated, Sample C Results of Lab </a:t>
            </a:r>
            <a:r>
              <a:rPr lang="en-US" altLang="zh-CN" sz="1400" dirty="0" smtClean="0">
                <a:latin typeface="Arial" panose="020B0604020202020204" pitchFamily="34" charset="0"/>
                <a:cs typeface="Times New Roman" panose="02020603050405020304" pitchFamily="18" charset="0"/>
              </a:rPr>
              <a:t>3 eliminated</a:t>
            </a:r>
            <a:r>
              <a:rPr lang="en-US" altLang="zh-CN" sz="1400" dirty="0">
                <a:latin typeface="Arial" panose="020B0604020202020204" pitchFamily="34" charset="0"/>
                <a:cs typeface="Times New Roman" panose="02020603050405020304" pitchFamily="18" charset="0"/>
              </a:rPr>
              <a:t>, Sample </a:t>
            </a:r>
            <a:r>
              <a:rPr lang="en-US" altLang="zh-CN" sz="1400" dirty="0" smtClean="0">
                <a:latin typeface="Arial" panose="020B0604020202020204" pitchFamily="34" charset="0"/>
                <a:cs typeface="Times New Roman" panose="02020603050405020304" pitchFamily="18" charset="0"/>
              </a:rPr>
              <a:t>E </a:t>
            </a:r>
            <a:r>
              <a:rPr lang="en-US" altLang="zh-CN" sz="1400" dirty="0">
                <a:latin typeface="Arial" panose="020B0604020202020204" pitchFamily="34" charset="0"/>
                <a:cs typeface="Times New Roman" panose="02020603050405020304" pitchFamily="18" charset="0"/>
              </a:rPr>
              <a:t>Results </a:t>
            </a:r>
            <a:r>
              <a:rPr lang="en-US" altLang="zh-CN" sz="1400" dirty="0" smtClean="0">
                <a:latin typeface="Arial" panose="020B0604020202020204" pitchFamily="34" charset="0"/>
                <a:cs typeface="Times New Roman" panose="02020603050405020304" pitchFamily="18" charset="0"/>
              </a:rPr>
              <a:t>of Lab </a:t>
            </a:r>
            <a:r>
              <a:rPr lang="en-US" altLang="zh-CN" sz="1400" dirty="0">
                <a:latin typeface="Arial" panose="020B0604020202020204" pitchFamily="34" charset="0"/>
                <a:cs typeface="Times New Roman" panose="02020603050405020304" pitchFamily="18" charset="0"/>
              </a:rPr>
              <a:t>3</a:t>
            </a:r>
            <a:r>
              <a:rPr lang="en-US" altLang="zh-CN" sz="1400" dirty="0" smtClean="0">
                <a:latin typeface="Arial" panose="020B0604020202020204" pitchFamily="34" charset="0"/>
                <a:cs typeface="Times New Roman" panose="02020603050405020304" pitchFamily="18" charset="0"/>
              </a:rPr>
              <a:t> eliminated.</a:t>
            </a:r>
            <a:endParaRPr lang="zh-CN" altLang="zh-CN" sz="1400" dirty="0">
              <a:latin typeface="Arial" panose="020B0604020202020204" pitchFamily="34" charset="0"/>
              <a:cs typeface="Times New Roman" panose="02020603050405020304" pitchFamily="18" charset="0"/>
            </a:endParaRPr>
          </a:p>
        </p:txBody>
      </p:sp>
      <p:sp>
        <p:nvSpPr>
          <p:cNvPr id="6" name="矩形 5"/>
          <p:cNvSpPr/>
          <p:nvPr/>
        </p:nvSpPr>
        <p:spPr>
          <a:xfrm>
            <a:off x="5905500" y="1577552"/>
            <a:ext cx="6286500" cy="3749744"/>
          </a:xfrm>
          <a:prstGeom prst="rect">
            <a:avLst/>
          </a:prstGeom>
        </p:spPr>
        <p:txBody>
          <a:bodyPr wrap="square">
            <a:spAutoFit/>
          </a:bodyPr>
          <a:lstStyle/>
          <a:p>
            <a:pPr marL="1258570">
              <a:lnSpc>
                <a:spcPct val="150000"/>
              </a:lnSpc>
              <a:spcBef>
                <a:spcPts val="100"/>
              </a:spcBef>
            </a:pPr>
            <a:r>
              <a:rPr lang="en-US" altLang="zh-CN" sz="1400" dirty="0" err="1">
                <a:solidFill>
                  <a:prstClr val="black"/>
                </a:solidFill>
                <a:latin typeface="Arial" panose="020B0604020202020204" pitchFamily="34" charset="0"/>
                <a:cs typeface="Times New Roman" panose="02020603050405020304" pitchFamily="18" charset="0"/>
              </a:rPr>
              <a:t>Xm</a:t>
            </a:r>
            <a:r>
              <a:rPr lang="en-US" altLang="zh-CN" sz="1400" dirty="0">
                <a:solidFill>
                  <a:prstClr val="black"/>
                </a:solidFill>
                <a:latin typeface="Arial" panose="020B0604020202020204" pitchFamily="34" charset="0"/>
                <a:cs typeface="Times New Roman" panose="02020603050405020304" pitchFamily="18" charset="0"/>
              </a:rPr>
              <a:t>    </a:t>
            </a:r>
            <a:r>
              <a:rPr lang="en-US" altLang="zh-CN" sz="1400" dirty="0" smtClean="0">
                <a:solidFill>
                  <a:prstClr val="black"/>
                </a:solidFill>
                <a:latin typeface="Arial" panose="020B0604020202020204" pitchFamily="34" charset="0"/>
                <a:cs typeface="Times New Roman" panose="02020603050405020304" pitchFamily="18" charset="0"/>
              </a:rPr>
              <a:t>             = </a:t>
            </a:r>
            <a:r>
              <a:rPr lang="en-US" altLang="zh-CN" sz="1400" dirty="0">
                <a:solidFill>
                  <a:prstClr val="black"/>
                </a:solidFill>
                <a:latin typeface="Arial" panose="020B0604020202020204" pitchFamily="34" charset="0"/>
                <a:cs typeface="Times New Roman" panose="02020603050405020304" pitchFamily="18" charset="0"/>
              </a:rPr>
              <a:t>average</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prstClr val="black"/>
                </a:solidFill>
                <a:latin typeface="Arial" panose="020B0604020202020204" pitchFamily="34" charset="0"/>
                <a:cs typeface="Times New Roman" panose="02020603050405020304" pitchFamily="18" charset="0"/>
              </a:rPr>
              <a:t>L </a:t>
            </a:r>
            <a:r>
              <a:rPr lang="en-US" altLang="zh-CN" sz="1400" dirty="0" smtClean="0">
                <a:solidFill>
                  <a:prstClr val="black"/>
                </a:solidFill>
                <a:latin typeface="Arial" panose="020B0604020202020204" pitchFamily="34" charset="0"/>
                <a:cs typeface="Times New Roman" panose="02020603050405020304" pitchFamily="18" charset="0"/>
              </a:rPr>
              <a:t>                   = </a:t>
            </a:r>
            <a:r>
              <a:rPr lang="en-US" altLang="zh-CN" sz="1400" dirty="0">
                <a:solidFill>
                  <a:prstClr val="black"/>
                </a:solidFill>
                <a:latin typeface="Arial" panose="020B0604020202020204" pitchFamily="34" charset="0"/>
                <a:cs typeface="Times New Roman" panose="02020603050405020304" pitchFamily="18" charset="0"/>
              </a:rPr>
              <a:t>number of laboratories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err="1">
                <a:solidFill>
                  <a:srgbClr val="000000"/>
                </a:solidFill>
                <a:latin typeface="Arial" panose="020B0604020202020204" pitchFamily="34" charset="0"/>
                <a:cs typeface="Times New Roman" panose="02020603050405020304" pitchFamily="18" charset="0"/>
              </a:rPr>
              <a:t>S</a:t>
            </a:r>
            <a:r>
              <a:rPr lang="en-US" altLang="zh-CN" sz="1400" baseline="-25000" dirty="0" err="1">
                <a:solidFill>
                  <a:srgbClr val="000000"/>
                </a:solidFill>
                <a:latin typeface="Arial" panose="020B0604020202020204" pitchFamily="34" charset="0"/>
                <a:cs typeface="Times New Roman" panose="02020603050405020304" pitchFamily="18" charset="0"/>
              </a:rPr>
              <a:t>r</a:t>
            </a:r>
            <a:r>
              <a:rPr lang="en-US" altLang="zh-CN" sz="1400" baseline="-25000" dirty="0">
                <a:solidFill>
                  <a:srgbClr val="000000"/>
                </a:solidFill>
                <a:latin typeface="Arial" panose="020B0604020202020204" pitchFamily="34" charset="0"/>
                <a:cs typeface="Times New Roman" panose="02020603050405020304" pitchFamily="18" charset="0"/>
              </a:rPr>
              <a:t> </a:t>
            </a:r>
            <a:r>
              <a:rPr lang="en-US" altLang="zh-CN" sz="1400" baseline="-25000" dirty="0" smtClean="0">
                <a:solidFill>
                  <a:srgbClr val="000000"/>
                </a:solidFill>
                <a:latin typeface="Arial" panose="020B0604020202020204" pitchFamily="34" charset="0"/>
                <a:cs typeface="Times New Roman" panose="02020603050405020304" pitchFamily="18" charset="0"/>
              </a:rPr>
              <a:t>             </a:t>
            </a:r>
            <a:r>
              <a:rPr lang="en-US" altLang="zh-CN" sz="1400" dirty="0" smtClean="0">
                <a:solidFill>
                  <a:prstClr val="black"/>
                </a:solidFill>
                <a:latin typeface="Arial" panose="020B0604020202020204" pitchFamily="34" charset="0"/>
                <a:cs typeface="Times New Roman" panose="02020603050405020304" pitchFamily="18" charset="0"/>
              </a:rPr>
              <a:t>         = </a:t>
            </a:r>
            <a:r>
              <a:rPr lang="en-US" altLang="zh-CN" sz="1400" dirty="0">
                <a:solidFill>
                  <a:prstClr val="black"/>
                </a:solidFill>
                <a:latin typeface="Arial" panose="020B0604020202020204" pitchFamily="34" charset="0"/>
                <a:cs typeface="Times New Roman" panose="02020603050405020304" pitchFamily="18" charset="0"/>
              </a:rPr>
              <a:t>repeatability standard deviation</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smtClean="0">
                <a:solidFill>
                  <a:srgbClr val="000000"/>
                </a:solidFill>
                <a:latin typeface="Arial" panose="020B0604020202020204" pitchFamily="34" charset="0"/>
                <a:cs typeface="Times New Roman" panose="02020603050405020304" pitchFamily="18" charset="0"/>
              </a:rPr>
              <a:t>S</a:t>
            </a:r>
            <a:r>
              <a:rPr lang="en-US" altLang="zh-CN" sz="1400" baseline="-25000" dirty="0" smtClean="0">
                <a:solidFill>
                  <a:srgbClr val="000000"/>
                </a:solidFill>
                <a:latin typeface="Arial" panose="020B0604020202020204" pitchFamily="34" charset="0"/>
                <a:cs typeface="Times New Roman" panose="02020603050405020304" pitchFamily="18" charset="0"/>
              </a:rPr>
              <a:t>R       </a:t>
            </a:r>
            <a:r>
              <a:rPr lang="en-US" altLang="zh-CN" sz="1400" dirty="0" smtClean="0">
                <a:solidFill>
                  <a:prstClr val="black"/>
                </a:solidFill>
                <a:latin typeface="Arial" panose="020B0604020202020204" pitchFamily="34" charset="0"/>
                <a:cs typeface="Times New Roman" panose="02020603050405020304" pitchFamily="18" charset="0"/>
              </a:rPr>
              <a:t>             = </a:t>
            </a:r>
            <a:r>
              <a:rPr lang="en-US" altLang="zh-CN" sz="1400" dirty="0">
                <a:solidFill>
                  <a:prstClr val="black"/>
                </a:solidFill>
                <a:latin typeface="Arial" panose="020B0604020202020204" pitchFamily="34" charset="0"/>
                <a:cs typeface="Times New Roman" panose="02020603050405020304" pitchFamily="18" charset="0"/>
              </a:rPr>
              <a:t>reproducibility standard deviation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err="1">
                <a:solidFill>
                  <a:srgbClr val="000000"/>
                </a:solidFill>
                <a:latin typeface="Arial" panose="020B0604020202020204" pitchFamily="34" charset="0"/>
                <a:cs typeface="Times New Roman" panose="02020603050405020304" pitchFamily="18" charset="0"/>
              </a:rPr>
              <a:t>RSD</a:t>
            </a:r>
            <a:r>
              <a:rPr lang="en-US" altLang="zh-CN" sz="1400" baseline="-25000" dirty="0" err="1">
                <a:solidFill>
                  <a:srgbClr val="000000"/>
                </a:solidFill>
                <a:latin typeface="Arial" panose="020B0604020202020204" pitchFamily="34" charset="0"/>
                <a:cs typeface="Times New Roman" panose="02020603050405020304" pitchFamily="18" charset="0"/>
              </a:rPr>
              <a:t>r</a:t>
            </a:r>
            <a:r>
              <a:rPr lang="en-US" altLang="zh-CN" sz="1400" baseline="-25000" dirty="0">
                <a:solidFill>
                  <a:srgbClr val="000000"/>
                </a:solidFill>
                <a:latin typeface="Arial" panose="020B0604020202020204" pitchFamily="34" charset="0"/>
                <a:cs typeface="Times New Roman" panose="02020603050405020304" pitchFamily="18" charset="0"/>
              </a:rPr>
              <a:t>   </a:t>
            </a:r>
            <a:r>
              <a:rPr lang="en-US" altLang="zh-CN" sz="1400" baseline="-25000" dirty="0" smtClean="0">
                <a:solidFill>
                  <a:srgbClr val="000000"/>
                </a:solidFill>
                <a:latin typeface="Arial" panose="020B0604020202020204" pitchFamily="34" charset="0"/>
                <a:cs typeface="Times New Roman" panose="02020603050405020304" pitchFamily="18" charset="0"/>
              </a:rPr>
              <a:t>                 </a:t>
            </a:r>
            <a:r>
              <a:rPr lang="en-US" altLang="zh-CN" sz="1400" dirty="0" smtClean="0">
                <a:solidFill>
                  <a:prstClr val="black"/>
                </a:solidFill>
                <a:latin typeface="Arial" panose="020B0604020202020204" pitchFamily="34" charset="0"/>
                <a:cs typeface="Times New Roman" panose="02020603050405020304" pitchFamily="18" charset="0"/>
              </a:rPr>
              <a:t>= </a:t>
            </a:r>
            <a:r>
              <a:rPr lang="en-US" altLang="zh-CN" sz="1400" dirty="0">
                <a:solidFill>
                  <a:prstClr val="black"/>
                </a:solidFill>
                <a:latin typeface="Arial" panose="020B0604020202020204" pitchFamily="34" charset="0"/>
                <a:cs typeface="Times New Roman" panose="02020603050405020304" pitchFamily="18" charset="0"/>
              </a:rPr>
              <a:t>repeatability relative standard deviation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srgbClr val="000000"/>
                </a:solidFill>
                <a:latin typeface="Arial" panose="020B0604020202020204" pitchFamily="34" charset="0"/>
                <a:cs typeface="Times New Roman" panose="02020603050405020304" pitchFamily="18" charset="0"/>
              </a:rPr>
              <a:t>RSD</a:t>
            </a:r>
            <a:r>
              <a:rPr lang="en-US" altLang="zh-CN" sz="1400" baseline="-25000" dirty="0">
                <a:solidFill>
                  <a:srgbClr val="000000"/>
                </a:solidFill>
                <a:latin typeface="Arial" panose="020B0604020202020204" pitchFamily="34" charset="0"/>
                <a:cs typeface="Times New Roman" panose="02020603050405020304" pitchFamily="18" charset="0"/>
              </a:rPr>
              <a:t>R  </a:t>
            </a:r>
            <a:r>
              <a:rPr lang="en-US" altLang="zh-CN" sz="1400" dirty="0">
                <a:solidFill>
                  <a:prstClr val="black"/>
                </a:solidFill>
                <a:latin typeface="Arial" panose="020B0604020202020204" pitchFamily="34" charset="0"/>
                <a:cs typeface="Times New Roman" panose="02020603050405020304" pitchFamily="18" charset="0"/>
              </a:rPr>
              <a:t>     </a:t>
            </a:r>
            <a:r>
              <a:rPr lang="en-US" altLang="zh-CN" sz="1400" dirty="0" smtClean="0">
                <a:solidFill>
                  <a:prstClr val="black"/>
                </a:solidFill>
                <a:latin typeface="Arial" panose="020B0604020202020204" pitchFamily="34" charset="0"/>
                <a:cs typeface="Times New Roman" panose="02020603050405020304" pitchFamily="18" charset="0"/>
              </a:rPr>
              <a:t>      </a:t>
            </a:r>
            <a:r>
              <a:rPr lang="en-US" altLang="zh-CN" sz="1400" dirty="0">
                <a:solidFill>
                  <a:prstClr val="black"/>
                </a:solidFill>
                <a:latin typeface="Arial" panose="020B0604020202020204" pitchFamily="34" charset="0"/>
                <a:cs typeface="Times New Roman" panose="02020603050405020304" pitchFamily="18" charset="0"/>
              </a:rPr>
              <a:t>= reproducibility relative standard deviation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prstClr val="black"/>
                </a:solidFill>
                <a:latin typeface="Arial" panose="020B0604020202020204" pitchFamily="34" charset="0"/>
                <a:cs typeface="Times New Roman" panose="02020603050405020304" pitchFamily="18" charset="0"/>
              </a:rPr>
              <a:t>r            </a:t>
            </a:r>
            <a:r>
              <a:rPr lang="en-US" altLang="zh-CN" sz="1400" dirty="0" smtClean="0">
                <a:solidFill>
                  <a:prstClr val="black"/>
                </a:solidFill>
                <a:latin typeface="Arial" panose="020B0604020202020204" pitchFamily="34" charset="0"/>
                <a:cs typeface="Times New Roman" panose="02020603050405020304" pitchFamily="18" charset="0"/>
              </a:rPr>
              <a:t>         </a:t>
            </a:r>
            <a:r>
              <a:rPr lang="en-US" altLang="zh-CN" sz="1400" dirty="0">
                <a:solidFill>
                  <a:prstClr val="black"/>
                </a:solidFill>
                <a:latin typeface="Arial" panose="020B0604020202020204" pitchFamily="34" charset="0"/>
                <a:cs typeface="Times New Roman" panose="02020603050405020304" pitchFamily="18" charset="0"/>
              </a:rPr>
              <a:t>= repeatability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prstClr val="black"/>
                </a:solidFill>
                <a:latin typeface="Arial" panose="020B0604020202020204" pitchFamily="34" charset="0"/>
                <a:cs typeface="Times New Roman" panose="02020603050405020304" pitchFamily="18" charset="0"/>
              </a:rPr>
              <a:t>R           </a:t>
            </a:r>
            <a:r>
              <a:rPr lang="en-US" altLang="zh-CN" sz="1400" dirty="0" smtClean="0">
                <a:solidFill>
                  <a:prstClr val="black"/>
                </a:solidFill>
                <a:latin typeface="Arial" panose="020B0604020202020204" pitchFamily="34" charset="0"/>
                <a:cs typeface="Times New Roman" panose="02020603050405020304" pitchFamily="18" charset="0"/>
              </a:rPr>
              <a:t>        </a:t>
            </a:r>
            <a:r>
              <a:rPr lang="en-US" altLang="zh-CN" sz="1400" dirty="0">
                <a:solidFill>
                  <a:prstClr val="black"/>
                </a:solidFill>
                <a:latin typeface="Arial" panose="020B0604020202020204" pitchFamily="34" charset="0"/>
                <a:cs typeface="Times New Roman" panose="02020603050405020304" pitchFamily="18" charset="0"/>
              </a:rPr>
              <a:t>= reproducibility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srgbClr val="000000"/>
                </a:solidFill>
                <a:latin typeface="Arial" panose="020B0604020202020204" pitchFamily="34" charset="0"/>
                <a:cs typeface="Times New Roman" panose="02020603050405020304" pitchFamily="18" charset="0"/>
              </a:rPr>
              <a:t>RSD</a:t>
            </a:r>
            <a:r>
              <a:rPr lang="en-US" altLang="zh-CN" sz="1400" baseline="-25000" dirty="0">
                <a:solidFill>
                  <a:srgbClr val="000000"/>
                </a:solidFill>
                <a:latin typeface="Arial" panose="020B0604020202020204" pitchFamily="34" charset="0"/>
                <a:cs typeface="Times New Roman" panose="02020603050405020304" pitchFamily="18" charset="0"/>
              </a:rPr>
              <a:t>R</a:t>
            </a:r>
            <a:r>
              <a:rPr lang="en-US" altLang="zh-CN" sz="1400" dirty="0">
                <a:solidFill>
                  <a:prstClr val="black"/>
                </a:solidFill>
                <a:latin typeface="Arial" panose="020B0604020202020204" pitchFamily="34" charset="0"/>
                <a:cs typeface="Times New Roman" panose="02020603050405020304" pitchFamily="18" charset="0"/>
              </a:rPr>
              <a:t> (</a:t>
            </a:r>
            <a:r>
              <a:rPr lang="en-US" altLang="zh-CN" sz="1400" dirty="0" err="1">
                <a:solidFill>
                  <a:prstClr val="black"/>
                </a:solidFill>
                <a:latin typeface="Arial" panose="020B0604020202020204" pitchFamily="34" charset="0"/>
                <a:cs typeface="Times New Roman" panose="02020603050405020304" pitchFamily="18" charset="0"/>
              </a:rPr>
              <a:t>Hor</a:t>
            </a:r>
            <a:r>
              <a:rPr lang="en-US" altLang="zh-CN" sz="1400" dirty="0">
                <a:solidFill>
                  <a:prstClr val="black"/>
                </a:solidFill>
                <a:latin typeface="Arial" panose="020B0604020202020204" pitchFamily="34" charset="0"/>
                <a:cs typeface="Times New Roman" panose="02020603050405020304" pitchFamily="18" charset="0"/>
              </a:rPr>
              <a:t>)   = Horwitz value calculated from: 2^(1 - 0.5log c) where c = the concentration of the </a:t>
            </a:r>
            <a:r>
              <a:rPr lang="en-US" altLang="zh-CN" sz="1400" dirty="0" err="1">
                <a:solidFill>
                  <a:prstClr val="black"/>
                </a:solidFill>
                <a:latin typeface="Arial" panose="020B0604020202020204" pitchFamily="34" charset="0"/>
                <a:cs typeface="Times New Roman" panose="02020603050405020304" pitchFamily="18" charset="0"/>
              </a:rPr>
              <a:t>analyte</a:t>
            </a:r>
            <a:r>
              <a:rPr lang="en-US" altLang="zh-CN" sz="1400" dirty="0">
                <a:solidFill>
                  <a:prstClr val="black"/>
                </a:solidFill>
                <a:latin typeface="Arial" panose="020B0604020202020204" pitchFamily="34" charset="0"/>
                <a:cs typeface="Times New Roman" panose="02020603050405020304" pitchFamily="18" charset="0"/>
              </a:rPr>
              <a:t> as a decimal fraction</a:t>
            </a:r>
            <a:endParaRPr lang="zh-CN" altLang="zh-CN" sz="1400" dirty="0">
              <a:solidFill>
                <a:prstClr val="black"/>
              </a:solidFill>
              <a:cs typeface="Times New Roman" panose="02020603050405020304" pitchFamily="18" charset="0"/>
            </a:endParaRPr>
          </a:p>
        </p:txBody>
      </p:sp>
      <p:sp>
        <p:nvSpPr>
          <p:cNvPr id="7" name="矩形 6"/>
          <p:cNvSpPr/>
          <p:nvPr/>
        </p:nvSpPr>
        <p:spPr>
          <a:xfrm>
            <a:off x="931217" y="959041"/>
            <a:ext cx="7669858" cy="369332"/>
          </a:xfrm>
          <a:prstGeom prst="rect">
            <a:avLst/>
          </a:prstGeom>
        </p:spPr>
        <p:txBody>
          <a:bodyPr wrap="square">
            <a:spAutoFit/>
          </a:bodyPr>
          <a:lstStyle/>
          <a:p>
            <a:r>
              <a:rPr lang="en-US" altLang="zh-CN" b="1" kern="0" dirty="0" smtClean="0">
                <a:solidFill>
                  <a:prstClr val="black"/>
                </a:solidFill>
                <a:latin typeface="Arial" panose="020B0604020202020204" pitchFamily="34" charset="0"/>
                <a:cs typeface="Arial" panose="020B0604020202020204" pitchFamily="34" charset="0"/>
              </a:rPr>
              <a:t>Summary</a:t>
            </a:r>
            <a:r>
              <a:rPr lang="en-US" altLang="zh-CN" b="1" kern="0" spc="-30"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of</a:t>
            </a:r>
            <a:r>
              <a:rPr lang="en-US" altLang="zh-CN" b="1" kern="0" spc="5"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the statisti</a:t>
            </a:r>
            <a:r>
              <a:rPr lang="en-US" altLang="zh-CN" b="1" kern="0" spc="-10" dirty="0" smtClean="0">
                <a:solidFill>
                  <a:prstClr val="black"/>
                </a:solidFill>
                <a:latin typeface="Arial" panose="020B0604020202020204" pitchFamily="34" charset="0"/>
                <a:cs typeface="Arial" panose="020B0604020202020204" pitchFamily="34" charset="0"/>
              </a:rPr>
              <a:t>c</a:t>
            </a:r>
            <a:r>
              <a:rPr lang="en-US" altLang="zh-CN" b="1" kern="0" dirty="0" smtClean="0">
                <a:solidFill>
                  <a:prstClr val="black"/>
                </a:solidFill>
                <a:latin typeface="Arial" panose="020B0604020202020204" pitchFamily="34" charset="0"/>
                <a:cs typeface="Arial" panose="020B0604020202020204" pitchFamily="34" charset="0"/>
              </a:rPr>
              <a:t>al</a:t>
            </a:r>
            <a:r>
              <a:rPr lang="en-US" altLang="zh-CN" b="1" kern="0" spc="-10"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e</a:t>
            </a:r>
            <a:r>
              <a:rPr lang="en-US" altLang="zh-CN" b="1" kern="0" spc="-20" dirty="0" smtClean="0">
                <a:solidFill>
                  <a:prstClr val="black"/>
                </a:solidFill>
                <a:latin typeface="Arial" panose="020B0604020202020204" pitchFamily="34" charset="0"/>
                <a:cs typeface="Arial" panose="020B0604020202020204" pitchFamily="34" charset="0"/>
              </a:rPr>
              <a:t>v</a:t>
            </a:r>
            <a:r>
              <a:rPr lang="en-US" altLang="zh-CN" b="1" kern="0" dirty="0">
                <a:solidFill>
                  <a:prstClr val="black"/>
                </a:solidFill>
                <a:latin typeface="Arial" panose="020B0604020202020204" pitchFamily="34" charset="0"/>
                <a:cs typeface="Arial" panose="020B0604020202020204" pitchFamily="34" charset="0"/>
              </a:rPr>
              <a:t>aluation </a:t>
            </a:r>
            <a:r>
              <a:rPr lang="en-US" altLang="zh-CN" b="1" kern="0" dirty="0" smtClean="0">
                <a:solidFill>
                  <a:prstClr val="black"/>
                </a:solidFill>
                <a:latin typeface="Arial" panose="020B0604020202020204" pitchFamily="34" charset="0"/>
                <a:cs typeface="Arial" panose="020B0604020202020204" pitchFamily="34" charset="0"/>
              </a:rPr>
              <a:t>without outliers</a:t>
            </a:r>
            <a:endParaRPr lang="en-US" altLang="zh-CN" b="1" kern="0" dirty="0">
              <a:solidFill>
                <a:prstClr val="black"/>
              </a:solidFill>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21</a:t>
            </a:fld>
            <a:endParaRPr lang="zh-CN" altLang="en-US"/>
          </a:p>
        </p:txBody>
      </p:sp>
    </p:spTree>
    <p:extLst>
      <p:ext uri="{BB962C8B-B14F-4D97-AF65-F5344CB8AC3E}">
        <p14:creationId xmlns:p14="http://schemas.microsoft.com/office/powerpoint/2010/main" val="5130762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56060" y="463888"/>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r>
              <a:rPr lang="en-US" altLang="zh-CN" dirty="0" smtClean="0">
                <a:latin typeface="Helvetica" panose="020B0604020202020204" pitchFamily="34" charset="0"/>
                <a:cs typeface="Helvetica" panose="020B0604020202020204" pitchFamily="34" charset="0"/>
              </a:rPr>
              <a:t>conclusions</a:t>
            </a:r>
            <a:endParaRPr lang="zh-CN" altLang="en-US" dirty="0">
              <a:latin typeface="Helvetica" panose="020B0604020202020204" pitchFamily="34" charset="0"/>
              <a:cs typeface="Helvetica" panose="020B0604020202020204" pitchFamily="34" charset="0"/>
            </a:endParaRPr>
          </a:p>
        </p:txBody>
      </p:sp>
      <p:sp>
        <p:nvSpPr>
          <p:cNvPr id="2" name="矩形 1"/>
          <p:cNvSpPr/>
          <p:nvPr/>
        </p:nvSpPr>
        <p:spPr>
          <a:xfrm>
            <a:off x="902493" y="4007515"/>
            <a:ext cx="10170320" cy="461665"/>
          </a:xfrm>
          <a:prstGeom prst="rect">
            <a:avLst/>
          </a:prstGeom>
        </p:spPr>
        <p:txBody>
          <a:bodyPr wrap="square">
            <a:spAutoFit/>
          </a:bodyPr>
          <a:lstStyle/>
          <a:p>
            <a:r>
              <a:rPr lang="en-US" altLang="zh-CN" sz="2400" b="1" dirty="0">
                <a:solidFill>
                  <a:srgbClr val="002060"/>
                </a:solidFill>
                <a:latin typeface="Helvetica" panose="020B0604020202020204" pitchFamily="34" charset="0"/>
                <a:cs typeface="Helvetica" panose="020B0604020202020204" pitchFamily="34" charset="0"/>
              </a:rPr>
              <a:t>CHIPAC proposes to proceed with a large scale collaborative study. </a:t>
            </a:r>
          </a:p>
        </p:txBody>
      </p:sp>
      <p:sp>
        <p:nvSpPr>
          <p:cNvPr id="3" name="矩形 2"/>
          <p:cNvSpPr/>
          <p:nvPr/>
        </p:nvSpPr>
        <p:spPr>
          <a:xfrm>
            <a:off x="1778697" y="1691687"/>
            <a:ext cx="8030595" cy="1754326"/>
          </a:xfrm>
          <a:prstGeom prst="rect">
            <a:avLst/>
          </a:prstGeom>
        </p:spPr>
        <p:txBody>
          <a:bodyPr wrap="square">
            <a:spAutoFit/>
          </a:bodyPr>
          <a:lstStyle/>
          <a:p>
            <a:pPr marL="171450" lvl="0" indent="-171450" algn="just" defTabSz="685800">
              <a:lnSpc>
                <a:spcPct val="120000"/>
              </a:lnSpc>
              <a:spcBef>
                <a:spcPts val="750"/>
              </a:spcBef>
              <a:buSzPct val="125000"/>
              <a:buFont typeface="Wingdings" panose="05000000000000000000" pitchFamily="2" charset="2"/>
              <a:buChar char="ü"/>
            </a:pPr>
            <a:r>
              <a:rPr lang="en-US" altLang="zh-CN" dirty="0">
                <a:solidFill>
                  <a:prstClr val="black"/>
                </a:solidFill>
                <a:latin typeface="Arial" panose="020B0604020202020204" pitchFamily="34" charset="0"/>
                <a:cs typeface="Arial" panose="020B0604020202020204" pitchFamily="34" charset="0"/>
              </a:rPr>
              <a:t>For all samples, the values of RSD</a:t>
            </a:r>
            <a:r>
              <a:rPr lang="en-US" altLang="zh-CN" baseline="-25000" dirty="0">
                <a:solidFill>
                  <a:prstClr val="black"/>
                </a:solidFill>
                <a:latin typeface="Arial" panose="020B0604020202020204" pitchFamily="34" charset="0"/>
                <a:cs typeface="Arial" panose="020B0604020202020204" pitchFamily="34" charset="0"/>
              </a:rPr>
              <a:t>R</a:t>
            </a:r>
            <a:r>
              <a:rPr lang="en-US" altLang="zh-CN" dirty="0">
                <a:solidFill>
                  <a:prstClr val="black"/>
                </a:solidFill>
                <a:latin typeface="Arial" panose="020B0604020202020204" pitchFamily="34" charset="0"/>
                <a:cs typeface="Arial" panose="020B0604020202020204" pitchFamily="34" charset="0"/>
              </a:rPr>
              <a:t> (reproducibility relative standard deviation) were less than </a:t>
            </a:r>
            <a:r>
              <a:rPr lang="en-US" altLang="zh-CN" dirty="0" err="1">
                <a:solidFill>
                  <a:prstClr val="black"/>
                </a:solidFill>
                <a:latin typeface="Arial" panose="020B0604020202020204" pitchFamily="34" charset="0"/>
                <a:cs typeface="Arial" panose="020B0604020202020204" pitchFamily="34" charset="0"/>
              </a:rPr>
              <a:t>Horwitz’s</a:t>
            </a:r>
            <a:r>
              <a:rPr lang="en-US" altLang="zh-CN" dirty="0">
                <a:solidFill>
                  <a:prstClr val="black"/>
                </a:solidFill>
                <a:latin typeface="Arial" panose="020B0604020202020204" pitchFamily="34" charset="0"/>
                <a:cs typeface="Arial" panose="020B0604020202020204" pitchFamily="34" charset="0"/>
              </a:rPr>
              <a:t> value. As a reference, all </a:t>
            </a:r>
            <a:r>
              <a:rPr lang="en-US" altLang="zh-CN" dirty="0" err="1">
                <a:solidFill>
                  <a:prstClr val="black"/>
                </a:solidFill>
                <a:latin typeface="Arial" panose="020B0604020202020204" pitchFamily="34" charset="0"/>
                <a:cs typeface="Arial" panose="020B0604020202020204" pitchFamily="34" charset="0"/>
              </a:rPr>
              <a:t>HorRat</a:t>
            </a:r>
            <a:r>
              <a:rPr lang="en-US" altLang="zh-CN" dirty="0">
                <a:solidFill>
                  <a:prstClr val="black"/>
                </a:solidFill>
                <a:latin typeface="Arial" panose="020B0604020202020204" pitchFamily="34" charset="0"/>
                <a:cs typeface="Arial" panose="020B0604020202020204" pitchFamily="34" charset="0"/>
              </a:rPr>
              <a:t> values were not greater than 1.0. The proposed method is considered to be appropriate for the determination of 28-Homobrassinolide in technical material, SL and EC formulation.</a:t>
            </a:r>
          </a:p>
        </p:txBody>
      </p:sp>
      <p:sp>
        <p:nvSpPr>
          <p:cNvPr id="5" name="幻灯片编号占位符 4"/>
          <p:cNvSpPr>
            <a:spLocks noGrp="1"/>
          </p:cNvSpPr>
          <p:nvPr>
            <p:ph type="sldNum" sz="quarter" idx="12"/>
          </p:nvPr>
        </p:nvSpPr>
        <p:spPr/>
        <p:txBody>
          <a:bodyPr/>
          <a:lstStyle/>
          <a:p>
            <a:fld id="{04BAE5B3-BE46-4E18-80F1-3E1CF5BEC112}" type="slidenum">
              <a:rPr lang="zh-CN" altLang="en-US" smtClean="0"/>
              <a:t>22</a:t>
            </a:fld>
            <a:endParaRPr lang="zh-CN" altLang="en-US"/>
          </a:p>
        </p:txBody>
      </p:sp>
    </p:spTree>
    <p:extLst>
      <p:ext uri="{BB962C8B-B14F-4D97-AF65-F5344CB8AC3E}">
        <p14:creationId xmlns:p14="http://schemas.microsoft.com/office/powerpoint/2010/main" val="26314184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524828" y="2831782"/>
            <a:ext cx="7344816" cy="707886"/>
          </a:xfrm>
          <a:prstGeom prst="rect">
            <a:avLst/>
          </a:prstGeom>
          <a:noFill/>
        </p:spPr>
        <p:txBody>
          <a:bodyPr wrap="square" rtlCol="0">
            <a:spAutoFit/>
          </a:bodyPr>
          <a:lstStyle/>
          <a:p>
            <a:pPr algn="ctr"/>
            <a:r>
              <a:rPr lang="en-US" altLang="zh-CN" sz="4000" b="1" dirty="0" smtClean="0">
                <a:ln/>
                <a:latin typeface="Arial" panose="020B0604020202020204" pitchFamily="34" charset="0"/>
                <a:cs typeface="Arial" panose="020B0604020202020204" pitchFamily="34" charset="0"/>
              </a:rPr>
              <a:t>Thanks for your attention!</a:t>
            </a: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23</a:t>
            </a:fld>
            <a:endParaRPr lang="zh-CN" altLang="en-US"/>
          </a:p>
        </p:txBody>
      </p:sp>
    </p:spTree>
    <p:extLst>
      <p:ext uri="{BB962C8B-B14F-4D97-AF65-F5344CB8AC3E}">
        <p14:creationId xmlns:p14="http://schemas.microsoft.com/office/powerpoint/2010/main" val="1737031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304915" y="213368"/>
            <a:ext cx="7429499" cy="1108928"/>
          </a:xfrm>
        </p:spPr>
        <p:txBody>
          <a:bodyPr>
            <a:normAutofit/>
          </a:bodyPr>
          <a:lstStyle/>
          <a:p>
            <a:pPr algn="l"/>
            <a:r>
              <a:rPr lang="en-US" altLang="zh-CN" sz="2700" dirty="0" smtClean="0">
                <a:latin typeface="Helvetica" charset="0"/>
                <a:ea typeface="Helvetica" charset="0"/>
                <a:cs typeface="Helvetica" charset="0"/>
              </a:rPr>
              <a:t>PARTICIPANTS</a:t>
            </a:r>
            <a:endParaRPr lang="zh-CN" altLang="en-US" sz="2700" dirty="0">
              <a:latin typeface="Helvetica" charset="0"/>
              <a:ea typeface="Helvetica" charset="0"/>
              <a:cs typeface="Helvetica" charset="0"/>
            </a:endParaRPr>
          </a:p>
        </p:txBody>
      </p:sp>
      <p:sp>
        <p:nvSpPr>
          <p:cNvPr id="5" name="文本框 4"/>
          <p:cNvSpPr txBox="1"/>
          <p:nvPr/>
        </p:nvSpPr>
        <p:spPr>
          <a:xfrm>
            <a:off x="868585" y="1482974"/>
            <a:ext cx="10489978" cy="923330"/>
          </a:xfrm>
          <a:prstGeom prst="rect">
            <a:avLst/>
          </a:prstGeom>
          <a:noFill/>
        </p:spPr>
        <p:txBody>
          <a:bodyPr wrap="square" rtlCol="0">
            <a:spAutoFit/>
          </a:bodyPr>
          <a:lstStyle/>
          <a:p>
            <a:pPr marL="285750" indent="-285750">
              <a:buFont typeface="Arial" panose="020B0604020202020204" pitchFamily="34" charset="0"/>
              <a:buChar char="•"/>
            </a:pPr>
            <a:r>
              <a:rPr lang="en-US" altLang="zh-CN" b="1" dirty="0" smtClean="0">
                <a:solidFill>
                  <a:prstClr val="black"/>
                </a:solidFill>
                <a:latin typeface="Arial" panose="020B0604020202020204" pitchFamily="34" charset="0"/>
                <a:cs typeface="Arial" panose="020B0604020202020204" pitchFamily="34" charset="0"/>
              </a:rPr>
              <a:t>Two technical samples, two SL samples and one EC sample were sent to the following </a:t>
            </a:r>
            <a:r>
              <a:rPr lang="en-US" altLang="zh-CN" b="1" dirty="0">
                <a:solidFill>
                  <a:prstClr val="black"/>
                </a:solidFill>
                <a:latin typeface="Arial" panose="020B0604020202020204" pitchFamily="34" charset="0"/>
                <a:cs typeface="Arial" panose="020B0604020202020204" pitchFamily="34" charset="0"/>
              </a:rPr>
              <a:t>6</a:t>
            </a:r>
            <a:r>
              <a:rPr lang="en-US" altLang="zh-CN" b="1" dirty="0" smtClean="0">
                <a:solidFill>
                  <a:prstClr val="black"/>
                </a:solidFill>
                <a:latin typeface="Arial" panose="020B0604020202020204" pitchFamily="34" charset="0"/>
                <a:cs typeface="Arial" panose="020B0604020202020204" pitchFamily="34" charset="0"/>
              </a:rPr>
              <a:t> participants in </a:t>
            </a:r>
            <a:r>
              <a:rPr lang="en-US" altLang="zh-CN" b="1" dirty="0">
                <a:solidFill>
                  <a:prstClr val="black"/>
                </a:solidFill>
                <a:latin typeface="Arial" panose="020B0604020202020204" pitchFamily="34" charset="0"/>
                <a:cs typeface="Arial" panose="020B0604020202020204" pitchFamily="34" charset="0"/>
              </a:rPr>
              <a:t>February </a:t>
            </a:r>
            <a:r>
              <a:rPr lang="en-US" altLang="zh-CN" b="1" dirty="0" smtClean="0">
                <a:solidFill>
                  <a:prstClr val="black"/>
                </a:solidFill>
                <a:latin typeface="Arial" panose="020B0604020202020204" pitchFamily="34" charset="0"/>
                <a:cs typeface="Arial" panose="020B0604020202020204" pitchFamily="34" charset="0"/>
              </a:rPr>
              <a:t>2020.</a:t>
            </a:r>
          </a:p>
          <a:p>
            <a:pPr marL="285750" indent="-285750">
              <a:buFont typeface="Arial" panose="020B0604020202020204" pitchFamily="34" charset="0"/>
              <a:buChar char="•"/>
            </a:pPr>
            <a:r>
              <a:rPr lang="en-US" altLang="zh-CN" b="1" dirty="0" smtClean="0">
                <a:solidFill>
                  <a:prstClr val="black"/>
                </a:solidFill>
                <a:latin typeface="Arial" panose="020B0604020202020204" pitchFamily="34" charset="0"/>
                <a:cs typeface="Arial" panose="020B0604020202020204" pitchFamily="34" charset="0"/>
              </a:rPr>
              <a:t>By the end of April 2020, all </a:t>
            </a:r>
            <a:r>
              <a:rPr lang="en-US" altLang="zh-CN" b="1" dirty="0">
                <a:solidFill>
                  <a:prstClr val="black"/>
                </a:solidFill>
                <a:latin typeface="Arial" panose="020B0604020202020204" pitchFamily="34" charset="0"/>
                <a:cs typeface="Arial" panose="020B0604020202020204" pitchFamily="34" charset="0"/>
              </a:rPr>
              <a:t>6</a:t>
            </a:r>
            <a:r>
              <a:rPr lang="en-US" altLang="zh-CN" b="1" dirty="0" smtClean="0">
                <a:solidFill>
                  <a:prstClr val="black"/>
                </a:solidFill>
                <a:latin typeface="Arial" panose="020B0604020202020204" pitchFamily="34" charset="0"/>
                <a:cs typeface="Arial" panose="020B0604020202020204" pitchFamily="34" charset="0"/>
              </a:rPr>
              <a:t> participants provided their results to CHIPAC.</a:t>
            </a:r>
            <a:endParaRPr lang="zh-CN" altLang="en-US" b="1" dirty="0">
              <a:solidFill>
                <a:prstClr val="black"/>
              </a:solidFill>
              <a:latin typeface="Arial" panose="020B0604020202020204" pitchFamily="34" charset="0"/>
              <a:cs typeface="Arial" panose="020B0604020202020204" pitchFamily="34"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3153773474"/>
              </p:ext>
            </p:extLst>
          </p:nvPr>
        </p:nvGraphicFramePr>
        <p:xfrm>
          <a:off x="1152940" y="2690271"/>
          <a:ext cx="9422296" cy="3524999"/>
        </p:xfrm>
        <a:graphic>
          <a:graphicData uri="http://schemas.openxmlformats.org/drawingml/2006/table">
            <a:tbl>
              <a:tblPr/>
              <a:tblGrid>
                <a:gridCol w="795130"/>
                <a:gridCol w="2200950"/>
                <a:gridCol w="4809995"/>
                <a:gridCol w="1616221"/>
              </a:tblGrid>
              <a:tr h="604827">
                <a:tc>
                  <a:txBody>
                    <a:bodyPr/>
                    <a:lstStyle/>
                    <a:p>
                      <a:pPr marL="36000" algn="ctr" fontAlgn="ctr"/>
                      <a:r>
                        <a:rPr lang="en-US" sz="1500" b="1" i="0" u="none" strike="noStrike" dirty="0">
                          <a:solidFill>
                            <a:srgbClr val="000000"/>
                          </a:solidFill>
                          <a:effectLst/>
                          <a:latin typeface="Arial" panose="020B0604020202020204" pitchFamily="34" charset="0"/>
                          <a:ea typeface="宋体" panose="02010600030101010101" pitchFamily="2" charset="-122"/>
                        </a:rPr>
                        <a:t>Lab No.</a:t>
                      </a:r>
                      <a:br>
                        <a:rPr lang="en-US" sz="1500" b="1" i="0" u="none" strike="noStrike" dirty="0">
                          <a:solidFill>
                            <a:srgbClr val="000000"/>
                          </a:solidFill>
                          <a:effectLst/>
                          <a:latin typeface="Arial" panose="020B0604020202020204" pitchFamily="34" charset="0"/>
                          <a:ea typeface="宋体" panose="02010600030101010101" pitchFamily="2" charset="-122"/>
                        </a:rPr>
                      </a:br>
                      <a:endParaRPr lang="en-US" sz="1500" b="1" i="0" u="none" strike="noStrike" dirty="0">
                        <a:solidFill>
                          <a:srgbClr val="000000"/>
                        </a:solidFill>
                        <a:effectLst/>
                        <a:latin typeface="Arial" panose="020B0604020202020204" pitchFamily="34" charset="0"/>
                        <a:ea typeface="宋体" panose="02010600030101010101" pitchFamily="2"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fontAlgn="ctr"/>
                      <a:r>
                        <a:rPr lang="en-US" sz="1500" b="1" i="0" u="none" strike="noStrike" dirty="0">
                          <a:solidFill>
                            <a:srgbClr val="000000"/>
                          </a:solidFill>
                          <a:effectLst/>
                          <a:latin typeface="Arial" panose="020B0604020202020204" pitchFamily="34" charset="0"/>
                          <a:ea typeface="宋体" panose="02010600030101010101" pitchFamily="2" charset="-122"/>
                        </a:rPr>
                        <a:t>Name of responsible person</a:t>
                      </a:r>
                      <a:br>
                        <a:rPr lang="en-US" sz="1500" b="1" i="0" u="none" strike="noStrike" dirty="0">
                          <a:solidFill>
                            <a:srgbClr val="000000"/>
                          </a:solidFill>
                          <a:effectLst/>
                          <a:latin typeface="Arial" panose="020B0604020202020204" pitchFamily="34" charset="0"/>
                          <a:ea typeface="宋体" panose="02010600030101010101" pitchFamily="2" charset="-122"/>
                        </a:rPr>
                      </a:br>
                      <a:endParaRPr lang="en-US" sz="1500" b="1" i="0" u="none" strike="noStrike" dirty="0">
                        <a:solidFill>
                          <a:srgbClr val="000000"/>
                        </a:solidFill>
                        <a:effectLst/>
                        <a:latin typeface="Arial" panose="020B0604020202020204" pitchFamily="34" charset="0"/>
                        <a:ea typeface="宋体" panose="02010600030101010101" pitchFamily="2"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fontAlgn="ctr"/>
                      <a:r>
                        <a:rPr lang="en-US" sz="1500" b="1" i="0" u="none" strike="noStrike" dirty="0">
                          <a:solidFill>
                            <a:srgbClr val="000000"/>
                          </a:solidFill>
                          <a:effectLst/>
                          <a:latin typeface="Arial" panose="020B0604020202020204" pitchFamily="34" charset="0"/>
                          <a:ea typeface="宋体" panose="02010600030101010101" pitchFamily="2" charset="-122"/>
                        </a:rPr>
                        <a:t>Lab Name</a:t>
                      </a:r>
                      <a:br>
                        <a:rPr lang="en-US" sz="1500" b="1" i="0" u="none" strike="noStrike" dirty="0">
                          <a:solidFill>
                            <a:srgbClr val="000000"/>
                          </a:solidFill>
                          <a:effectLst/>
                          <a:latin typeface="Arial" panose="020B0604020202020204" pitchFamily="34" charset="0"/>
                          <a:ea typeface="宋体" panose="02010600030101010101" pitchFamily="2" charset="-122"/>
                        </a:rPr>
                      </a:br>
                      <a:endParaRPr lang="en-US" sz="1500" b="1" i="0" u="none" strike="noStrike" dirty="0">
                        <a:solidFill>
                          <a:srgbClr val="000000"/>
                        </a:solidFill>
                        <a:effectLst/>
                        <a:latin typeface="Arial" panose="020B0604020202020204" pitchFamily="34" charset="0"/>
                        <a:ea typeface="宋体" panose="02010600030101010101" pitchFamily="2"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fontAlgn="ctr"/>
                      <a:r>
                        <a:rPr lang="en-US" sz="1500" b="1" i="0" u="none" strike="noStrike" dirty="0" smtClean="0">
                          <a:solidFill>
                            <a:srgbClr val="000000"/>
                          </a:solidFill>
                          <a:effectLst/>
                          <a:latin typeface="Arial" panose="020B0604020202020204" pitchFamily="34" charset="0"/>
                          <a:ea typeface="宋体" panose="02010600030101010101" pitchFamily="2" charset="-122"/>
                        </a:rPr>
                        <a:t>Country</a:t>
                      </a:r>
                      <a:r>
                        <a:rPr lang="en-US" sz="1500" b="1" i="0" u="none" strike="noStrike" dirty="0">
                          <a:solidFill>
                            <a:srgbClr val="000000"/>
                          </a:solidFill>
                          <a:effectLst/>
                          <a:latin typeface="Arial" panose="020B0604020202020204" pitchFamily="34" charset="0"/>
                          <a:ea typeface="宋体" panose="02010600030101010101" pitchFamily="2" charset="-122"/>
                        </a:rPr>
                        <a:t/>
                      </a:r>
                      <a:br>
                        <a:rPr lang="en-US" sz="1500" b="1" i="0" u="none" strike="noStrike" dirty="0">
                          <a:solidFill>
                            <a:srgbClr val="000000"/>
                          </a:solidFill>
                          <a:effectLst/>
                          <a:latin typeface="Arial" panose="020B0604020202020204" pitchFamily="34" charset="0"/>
                          <a:ea typeface="宋体" panose="02010600030101010101" pitchFamily="2" charset="-122"/>
                        </a:rPr>
                      </a:br>
                      <a:endParaRPr lang="en-US" sz="1500" b="1" i="0" u="none" strike="noStrike" dirty="0">
                        <a:solidFill>
                          <a:srgbClr val="000000"/>
                        </a:solidFill>
                        <a:effectLst/>
                        <a:latin typeface="Arial" panose="020B0604020202020204" pitchFamily="34" charset="0"/>
                        <a:ea typeface="宋体" panose="02010600030101010101" pitchFamily="2"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2597">
                <a:tc>
                  <a:txBody>
                    <a:bodyPr/>
                    <a:lstStyle/>
                    <a:p>
                      <a:pPr marL="36000" algn="ctr" fontAlgn="ctr"/>
                      <a:r>
                        <a:rPr lang="en-US" altLang="zh-CN" sz="1500" b="0" i="0" u="none" strike="noStrike" dirty="0">
                          <a:solidFill>
                            <a:srgbClr val="000000"/>
                          </a:solidFill>
                          <a:effectLst/>
                          <a:latin typeface="Arial" panose="020B0604020202020204" pitchFamily="34" charset="0"/>
                          <a:ea typeface="宋体" panose="02010600030101010101" pitchFamily="2" charset="-122"/>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marR="391160" indent="66675" algn="l" defTabSz="914400" rtl="0" eaLnBrk="1" fontAlgn="ctr" latinLnBrk="0" hangingPunct="1">
                        <a:lnSpc>
                          <a:spcPts val="1355"/>
                        </a:lnSpc>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Liu  </a:t>
                      </a: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ShuZhen</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lnSpc>
                          <a:spcPts val="1355"/>
                        </a:lnSpc>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Jiangxi </a:t>
                      </a: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Windeal</a:t>
                      </a: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  Biotechnology Co., Ltd. - Quality Department</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lnSpc>
                          <a:spcPts val="1355"/>
                        </a:lnSpc>
                        <a:spcAft>
                          <a:spcPts val="0"/>
                        </a:spcAft>
                      </a:pPr>
                      <a:r>
                        <a:rPr lang="en-US" sz="1500" b="0" i="0" u="none" strike="noStrike" kern="1200">
                          <a:solidFill>
                            <a:srgbClr val="000000"/>
                          </a:solidFill>
                          <a:effectLst/>
                          <a:latin typeface="Arial" panose="020B0604020202020204" pitchFamily="34" charset="0"/>
                          <a:ea typeface="宋体" panose="02010600030101010101" pitchFamily="2" charset="-122"/>
                          <a:cs typeface="+mn-cs"/>
                        </a:rPr>
                        <a:t>Jiangxi,  China</a:t>
                      </a:r>
                      <a:endParaRPr lang="zh-CN" sz="1500" b="0" i="0" u="none" strike="noStrike" kern="120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827">
                <a:tc>
                  <a:txBody>
                    <a:bodyPr/>
                    <a:lstStyle/>
                    <a:p>
                      <a:pPr marL="36000" algn="ctr" fontAlgn="ctr"/>
                      <a:r>
                        <a:rPr lang="en-US" altLang="zh-CN" sz="1500" b="0" i="0" u="none" strike="noStrike" dirty="0">
                          <a:solidFill>
                            <a:srgbClr val="000000"/>
                          </a:solidFill>
                          <a:effectLst/>
                          <a:latin typeface="Arial" panose="020B0604020202020204" pitchFamily="34" charset="0"/>
                          <a:ea typeface="宋体" panose="02010600030101010101" pitchFamily="2" charset="-122"/>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marR="391160" indent="80010"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Sun </a:t>
                      </a: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Fengying</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lnSpc>
                          <a:spcPts val="1355"/>
                        </a:lnSpc>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Kaifeng </a:t>
                      </a: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Yitian</a:t>
                      </a: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 Biotechnology Co., Ltd. - quality control department</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lnSpc>
                          <a:spcPts val="1355"/>
                        </a:lnSpc>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Henan,  China</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0330">
                <a:tc>
                  <a:txBody>
                    <a:bodyPr/>
                    <a:lstStyle/>
                    <a:p>
                      <a:pPr marL="36000" algn="ctr" fontAlgn="ctr"/>
                      <a:r>
                        <a:rPr lang="en-US" altLang="zh-CN" sz="1500" b="0" i="0" u="none" strike="noStrike" dirty="0">
                          <a:solidFill>
                            <a:srgbClr val="000000"/>
                          </a:solidFill>
                          <a:effectLst/>
                          <a:latin typeface="Arial" panose="020B0604020202020204" pitchFamily="34" charset="0"/>
                          <a:ea typeface="宋体" panose="02010600030101010101" pitchFamily="2" charset="-122"/>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marR="391160" indent="66675"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Chen Mirror</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spcAft>
                          <a:spcPts val="0"/>
                        </a:spcAft>
                      </a:pP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GreenTech</a:t>
                      </a: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 Laboratory Co., Ltd.</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Shanghai, China</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589">
                <a:tc>
                  <a:txBody>
                    <a:bodyPr/>
                    <a:lstStyle/>
                    <a:p>
                      <a:pPr marL="36000" algn="ctr" fontAlgn="ctr"/>
                      <a:r>
                        <a:rPr lang="en-US" altLang="zh-CN" sz="1500" b="0" i="0" u="none" strike="noStrike" dirty="0">
                          <a:solidFill>
                            <a:srgbClr val="000000"/>
                          </a:solidFill>
                          <a:effectLst/>
                          <a:latin typeface="Arial" panose="020B0604020202020204" pitchFamily="34" charset="0"/>
                          <a:ea typeface="宋体" panose="02010600030101010101" pitchFamily="2" charset="-122"/>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marR="391160" indent="66675" algn="l" defTabSz="914400" rtl="0" eaLnBrk="1" fontAlgn="ctr" latinLnBrk="0" hangingPunct="1">
                        <a:spcAft>
                          <a:spcPts val="0"/>
                        </a:spcAft>
                      </a:pPr>
                      <a:r>
                        <a:rPr lang="en-US" sz="1500" b="0" i="0" u="none" strike="noStrike" kern="1200">
                          <a:solidFill>
                            <a:srgbClr val="000000"/>
                          </a:solidFill>
                          <a:effectLst/>
                          <a:latin typeface="Arial" panose="020B0604020202020204" pitchFamily="34" charset="0"/>
                          <a:ea typeface="宋体" panose="02010600030101010101" pitchFamily="2" charset="-122"/>
                          <a:cs typeface="+mn-cs"/>
                        </a:rPr>
                        <a:t>Mei Quanfu</a:t>
                      </a:r>
                      <a:endParaRPr lang="zh-CN" sz="1500" b="0" i="0" u="none" strike="noStrike" kern="120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Jiangxi Buffett Chemical Co., Ltd. - quality control department</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Jiangxi,  China</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7200">
                <a:tc>
                  <a:txBody>
                    <a:bodyPr/>
                    <a:lstStyle/>
                    <a:p>
                      <a:pPr marL="36000" algn="ctr" fontAlgn="ctr"/>
                      <a:r>
                        <a:rPr lang="en-US" altLang="zh-CN" sz="1500" b="0" i="0" u="none" strike="noStrike" dirty="0">
                          <a:solidFill>
                            <a:srgbClr val="000000"/>
                          </a:solidFill>
                          <a:effectLst/>
                          <a:latin typeface="Arial" panose="020B0604020202020204" pitchFamily="34" charset="0"/>
                          <a:ea typeface="宋体" panose="02010600030101010101" pitchFamily="2" charset="-122"/>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marR="391160" indent="66675"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Chang Feng</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Shandong </a:t>
                      </a: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Huihan</a:t>
                      </a: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 Biotechnology Co., Ltd. - analysis room</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Shandong, China</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8520">
                <a:tc>
                  <a:txBody>
                    <a:bodyPr/>
                    <a:lstStyle/>
                    <a:p>
                      <a:pPr marL="36000" algn="ctr" fontAlgn="ctr"/>
                      <a:r>
                        <a:rPr lang="en-US" altLang="zh-CN" sz="1500" b="0" i="0" u="none" strike="noStrike" dirty="0">
                          <a:solidFill>
                            <a:srgbClr val="000000"/>
                          </a:solidFill>
                          <a:effectLst/>
                          <a:latin typeface="Arial" panose="020B0604020202020204" pitchFamily="34" charset="0"/>
                          <a:ea typeface="宋体" panose="02010600030101010101" pitchFamily="2" charset="-122"/>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marR="391160" indent="66675" algn="l" defTabSz="914400" rtl="0" eaLnBrk="1" fontAlgn="ctr" latinLnBrk="0" hangingPunct="1">
                        <a:lnSpc>
                          <a:spcPts val="1355"/>
                        </a:lnSpc>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Liu </a:t>
                      </a: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Xinsheng</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lnSpc>
                          <a:spcPts val="1355"/>
                        </a:lnSpc>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Guangdong </a:t>
                      </a: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Zhongxun</a:t>
                      </a: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 Agricultural Technology Co., Ltd. - PTD Center</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lnSpc>
                          <a:spcPts val="1355"/>
                        </a:lnSpc>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Guangdong,  China</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幻灯片编号占位符 2"/>
          <p:cNvSpPr>
            <a:spLocks noGrp="1"/>
          </p:cNvSpPr>
          <p:nvPr>
            <p:ph type="sldNum" sz="quarter" idx="12"/>
          </p:nvPr>
        </p:nvSpPr>
        <p:spPr/>
        <p:txBody>
          <a:bodyPr/>
          <a:lstStyle/>
          <a:p>
            <a:fld id="{04BAE5B3-BE46-4E18-80F1-3E1CF5BEC112}" type="slidenum">
              <a:rPr lang="zh-CN" altLang="en-US" smtClean="0"/>
              <a:t>3</a:t>
            </a:fld>
            <a:endParaRPr lang="zh-CN" altLang="en-US"/>
          </a:p>
        </p:txBody>
      </p:sp>
    </p:spTree>
    <p:extLst>
      <p:ext uri="{BB962C8B-B14F-4D97-AF65-F5344CB8AC3E}">
        <p14:creationId xmlns:p14="http://schemas.microsoft.com/office/powerpoint/2010/main" val="566702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3985103508"/>
              </p:ext>
            </p:extLst>
          </p:nvPr>
        </p:nvGraphicFramePr>
        <p:xfrm>
          <a:off x="861391" y="2649866"/>
          <a:ext cx="5769193" cy="3358283"/>
        </p:xfrm>
        <a:graphic>
          <a:graphicData uri="http://schemas.openxmlformats.org/drawingml/2006/table">
            <a:tbl>
              <a:tblPr firstRow="1" firstCol="1" bandRow="1">
                <a:tableStyleId>{2D5ABB26-0587-4C30-8999-92F81FD0307C}</a:tableStyleId>
              </a:tblPr>
              <a:tblGrid>
                <a:gridCol w="1246458"/>
                <a:gridCol w="901148"/>
                <a:gridCol w="940904"/>
                <a:gridCol w="874643"/>
                <a:gridCol w="940904"/>
                <a:gridCol w="865136"/>
              </a:tblGrid>
              <a:tr h="559060">
                <a:tc>
                  <a:txBody>
                    <a:bodyPr/>
                    <a:lstStyle/>
                    <a:p>
                      <a:pPr marL="0" algn="ctr" defTabSz="914400" rtl="0" eaLnBrk="1" latinLnBrk="0" hangingPunct="1">
                        <a:spcAft>
                          <a:spcPts val="0"/>
                        </a:spcAft>
                      </a:pP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TC-1</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TC-2</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SL-1</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SL-2</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EC</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708">
                <a:tc>
                  <a:txBody>
                    <a:bodyPr/>
                    <a:lstStyle/>
                    <a:p>
                      <a:pPr marL="0" algn="ctr" defTabSz="914400" rtl="0" eaLnBrk="1" latinLnBrk="0" hangingPunct="1">
                        <a:spcAft>
                          <a:spcPts val="0"/>
                        </a:spcAft>
                      </a:pPr>
                      <a:r>
                        <a:rPr lang="en-US" sz="1500" b="1" kern="1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Xm</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955.7</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950.7</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0.041</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0.042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0.100</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708">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L</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6</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6</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6</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6</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6</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2395">
                <a:tc>
                  <a:txBody>
                    <a:bodyPr/>
                    <a:lstStyle/>
                    <a:p>
                      <a:pPr marL="0" algn="ctr" defTabSz="914400" rtl="0" eaLnBrk="1" latinLnBrk="0" hangingPunct="1">
                        <a:spcAft>
                          <a:spcPts val="0"/>
                        </a:spcAft>
                      </a:pPr>
                      <a:r>
                        <a:rPr lang="en-US" sz="1500" b="1" kern="1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S</a:t>
                      </a:r>
                      <a:r>
                        <a:rPr lang="en-US" sz="1500" b="1" kern="100" baseline="-250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1.862</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2.535</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0.00053</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0.00098</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0.00101</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611">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S</a:t>
                      </a:r>
                      <a:r>
                        <a:rPr lang="en-US"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2.422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6.516</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0.00146</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0.00229</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0.00715</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2395">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5.214</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7.098</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0.00148</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0.00274</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0.00283</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708">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6.782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18.245</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0.00409</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0.00641</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0.02002</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708">
                <a:tc>
                  <a:txBody>
                    <a:bodyPr/>
                    <a:lstStyle/>
                    <a:p>
                      <a:pPr marL="0" algn="ctr" defTabSz="914400" rtl="0" eaLnBrk="1" latinLnBrk="0" hangingPunct="1">
                        <a:spcAft>
                          <a:spcPts val="0"/>
                        </a:spcAft>
                      </a:pPr>
                      <a:r>
                        <a:rPr lang="en-US" sz="1500" b="1" kern="1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RSD</a:t>
                      </a:r>
                      <a:r>
                        <a:rPr lang="en-US" sz="1500" b="1" kern="100" baseline="-250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0.195</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0.267</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1.296</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2.342</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1.017</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2395">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RSD</a:t>
                      </a:r>
                      <a:r>
                        <a:rPr lang="en-US"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0.253</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0.685</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3.585</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5.485</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7.173</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2395">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RSDR (</a:t>
                      </a:r>
                      <a:r>
                        <a:rPr lang="en-US" sz="1500" b="1" kern="1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Hor</a:t>
                      </a: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2.014</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2.015</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9.160</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9.123</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8.004</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708">
                <a:tc>
                  <a:txBody>
                    <a:bodyPr/>
                    <a:lstStyle/>
                    <a:p>
                      <a:pPr marL="0" algn="ctr" defTabSz="914400" rtl="0" eaLnBrk="1" latinLnBrk="0" hangingPunct="1">
                        <a:spcAft>
                          <a:spcPts val="0"/>
                        </a:spcAft>
                      </a:pPr>
                      <a:r>
                        <a:rPr lang="en-US" sz="1500" b="1" kern="1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HorRat</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Value</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0.126</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0.340</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0.391</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0.601</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0.896</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矩形 5"/>
          <p:cNvSpPr/>
          <p:nvPr/>
        </p:nvSpPr>
        <p:spPr>
          <a:xfrm>
            <a:off x="986669" y="1872006"/>
            <a:ext cx="7857294" cy="369332"/>
          </a:xfrm>
          <a:prstGeom prst="rect">
            <a:avLst/>
          </a:prstGeom>
        </p:spPr>
        <p:txBody>
          <a:bodyPr wrap="square">
            <a:spAutoFit/>
          </a:bodyPr>
          <a:lstStyle/>
          <a:p>
            <a:r>
              <a:rPr lang="en-US" altLang="zh-CN" b="1" kern="0" dirty="0">
                <a:solidFill>
                  <a:prstClr val="black"/>
                </a:solidFill>
                <a:latin typeface="Arial" panose="020B0604020202020204" pitchFamily="34" charset="0"/>
                <a:cs typeface="Arial" panose="020B0604020202020204" pitchFamily="34" charset="0"/>
              </a:rPr>
              <a:t>Summary</a:t>
            </a:r>
            <a:r>
              <a:rPr lang="en-US" altLang="zh-CN" b="1" kern="0" spc="-40" dirty="0">
                <a:solidFill>
                  <a:prstClr val="black"/>
                </a:solidFill>
                <a:latin typeface="Arial" panose="020B0604020202020204" pitchFamily="34" charset="0"/>
                <a:cs typeface="Arial" panose="020B0604020202020204" pitchFamily="34" charset="0"/>
              </a:rPr>
              <a:t> </a:t>
            </a:r>
            <a:r>
              <a:rPr lang="en-US" altLang="zh-CN" b="1" kern="0" dirty="0">
                <a:solidFill>
                  <a:prstClr val="black"/>
                </a:solidFill>
                <a:latin typeface="Arial" panose="020B0604020202020204" pitchFamily="34" charset="0"/>
                <a:cs typeface="Arial" panose="020B0604020202020204" pitchFamily="34" charset="0"/>
              </a:rPr>
              <a:t>of</a:t>
            </a:r>
            <a:r>
              <a:rPr lang="en-US" altLang="zh-CN" b="1" kern="0" spc="7" dirty="0">
                <a:solidFill>
                  <a:prstClr val="black"/>
                </a:solidFill>
                <a:latin typeface="Arial" panose="020B0604020202020204" pitchFamily="34" charset="0"/>
                <a:cs typeface="Arial" panose="020B0604020202020204" pitchFamily="34" charset="0"/>
              </a:rPr>
              <a:t> </a:t>
            </a:r>
            <a:r>
              <a:rPr lang="en-US" altLang="zh-CN" b="1" kern="0" dirty="0">
                <a:solidFill>
                  <a:prstClr val="black"/>
                </a:solidFill>
                <a:latin typeface="Arial" panose="020B0604020202020204" pitchFamily="34" charset="0"/>
                <a:cs typeface="Arial" panose="020B0604020202020204" pitchFamily="34" charset="0"/>
              </a:rPr>
              <a:t>the statisti</a:t>
            </a:r>
            <a:r>
              <a:rPr lang="en-US" altLang="zh-CN" b="1" kern="0" spc="-13" dirty="0">
                <a:solidFill>
                  <a:prstClr val="black"/>
                </a:solidFill>
                <a:latin typeface="Arial" panose="020B0604020202020204" pitchFamily="34" charset="0"/>
                <a:cs typeface="Arial" panose="020B0604020202020204" pitchFamily="34" charset="0"/>
              </a:rPr>
              <a:t>c</a:t>
            </a:r>
            <a:r>
              <a:rPr lang="en-US" altLang="zh-CN" b="1" kern="0" dirty="0">
                <a:solidFill>
                  <a:prstClr val="black"/>
                </a:solidFill>
                <a:latin typeface="Arial" panose="020B0604020202020204" pitchFamily="34" charset="0"/>
                <a:cs typeface="Arial" panose="020B0604020202020204" pitchFamily="34" charset="0"/>
              </a:rPr>
              <a:t>al</a:t>
            </a:r>
            <a:r>
              <a:rPr lang="en-US" altLang="zh-CN" b="1" kern="0" spc="-13" dirty="0">
                <a:solidFill>
                  <a:prstClr val="black"/>
                </a:solidFill>
                <a:latin typeface="Arial" panose="020B0604020202020204" pitchFamily="34" charset="0"/>
                <a:cs typeface="Arial" panose="020B0604020202020204" pitchFamily="34" charset="0"/>
              </a:rPr>
              <a:t> </a:t>
            </a:r>
            <a:r>
              <a:rPr lang="en-US" altLang="zh-CN" b="1" kern="0" dirty="0">
                <a:solidFill>
                  <a:prstClr val="black"/>
                </a:solidFill>
                <a:latin typeface="Arial" panose="020B0604020202020204" pitchFamily="34" charset="0"/>
                <a:cs typeface="Arial" panose="020B0604020202020204" pitchFamily="34" charset="0"/>
              </a:rPr>
              <a:t>e</a:t>
            </a:r>
            <a:r>
              <a:rPr lang="en-US" altLang="zh-CN" b="1" kern="0" spc="-27" dirty="0">
                <a:solidFill>
                  <a:prstClr val="black"/>
                </a:solidFill>
                <a:latin typeface="Arial" panose="020B0604020202020204" pitchFamily="34" charset="0"/>
                <a:cs typeface="Arial" panose="020B0604020202020204" pitchFamily="34" charset="0"/>
              </a:rPr>
              <a:t>v</a:t>
            </a:r>
            <a:r>
              <a:rPr lang="en-US" altLang="zh-CN" b="1" kern="0" dirty="0">
                <a:solidFill>
                  <a:prstClr val="black"/>
                </a:solidFill>
                <a:latin typeface="Arial" panose="020B0604020202020204" pitchFamily="34" charset="0"/>
                <a:cs typeface="Arial" panose="020B0604020202020204" pitchFamily="34" charset="0"/>
              </a:rPr>
              <a:t>aluation no </a:t>
            </a:r>
            <a:r>
              <a:rPr lang="en-US" altLang="zh-CN" b="1" kern="0" spc="-13" dirty="0">
                <a:solidFill>
                  <a:prstClr val="black"/>
                </a:solidFill>
                <a:latin typeface="Arial" panose="020B0604020202020204" pitchFamily="34" charset="0"/>
                <a:cs typeface="Arial" panose="020B0604020202020204" pitchFamily="34" charset="0"/>
              </a:rPr>
              <a:t>e</a:t>
            </a:r>
            <a:r>
              <a:rPr lang="en-US" altLang="zh-CN" b="1" kern="0" dirty="0">
                <a:solidFill>
                  <a:prstClr val="black"/>
                </a:solidFill>
                <a:latin typeface="Arial" panose="020B0604020202020204" pitchFamily="34" charset="0"/>
                <a:cs typeface="Arial" panose="020B0604020202020204" pitchFamily="34" charset="0"/>
              </a:rPr>
              <a:t>limi</a:t>
            </a:r>
            <a:r>
              <a:rPr lang="en-US" altLang="zh-CN" b="1" kern="0" spc="-20" dirty="0">
                <a:solidFill>
                  <a:prstClr val="black"/>
                </a:solidFill>
                <a:latin typeface="Arial" panose="020B0604020202020204" pitchFamily="34" charset="0"/>
                <a:cs typeface="Arial" panose="020B0604020202020204" pitchFamily="34" charset="0"/>
              </a:rPr>
              <a:t>n</a:t>
            </a:r>
            <a:r>
              <a:rPr lang="en-US" altLang="zh-CN" b="1" kern="0" dirty="0">
                <a:solidFill>
                  <a:prstClr val="black"/>
                </a:solidFill>
                <a:latin typeface="Arial" panose="020B0604020202020204" pitchFamily="34" charset="0"/>
                <a:cs typeface="Arial" panose="020B0604020202020204" pitchFamily="34" charset="0"/>
              </a:rPr>
              <a:t>ation</a:t>
            </a:r>
            <a:r>
              <a:rPr lang="en-US" altLang="zh-CN" b="1" kern="0" spc="7" dirty="0">
                <a:solidFill>
                  <a:prstClr val="black"/>
                </a:solidFill>
                <a:latin typeface="Arial" panose="020B0604020202020204" pitchFamily="34" charset="0"/>
                <a:cs typeface="Arial" panose="020B0604020202020204" pitchFamily="34" charset="0"/>
              </a:rPr>
              <a:t> </a:t>
            </a:r>
            <a:r>
              <a:rPr lang="en-US" altLang="zh-CN" b="1" kern="0" dirty="0">
                <a:solidFill>
                  <a:prstClr val="black"/>
                </a:solidFill>
                <a:latin typeface="Arial" panose="020B0604020202020204" pitchFamily="34" charset="0"/>
                <a:cs typeface="Arial" panose="020B0604020202020204" pitchFamily="34" charset="0"/>
              </a:rPr>
              <a:t>of</a:t>
            </a:r>
            <a:r>
              <a:rPr lang="en-US" altLang="zh-CN" b="1" kern="0" spc="-7" dirty="0">
                <a:solidFill>
                  <a:prstClr val="black"/>
                </a:solidFill>
                <a:latin typeface="Arial" panose="020B0604020202020204" pitchFamily="34" charset="0"/>
                <a:cs typeface="Arial" panose="020B0604020202020204" pitchFamily="34" charset="0"/>
              </a:rPr>
              <a:t> a</a:t>
            </a:r>
            <a:r>
              <a:rPr lang="en-US" altLang="zh-CN" b="1" kern="0" spc="7" dirty="0">
                <a:solidFill>
                  <a:prstClr val="black"/>
                </a:solidFill>
                <a:latin typeface="Arial" panose="020B0604020202020204" pitchFamily="34" charset="0"/>
                <a:cs typeface="Arial" panose="020B0604020202020204" pitchFamily="34" charset="0"/>
              </a:rPr>
              <a:t>n</a:t>
            </a:r>
            <a:r>
              <a:rPr lang="en-US" altLang="zh-CN" b="1" kern="0" dirty="0">
                <a:solidFill>
                  <a:prstClr val="black"/>
                </a:solidFill>
                <a:latin typeface="Arial" panose="020B0604020202020204" pitchFamily="34" charset="0"/>
                <a:cs typeface="Arial" panose="020B0604020202020204" pitchFamily="34" charset="0"/>
              </a:rPr>
              <a:t>y</a:t>
            </a:r>
            <a:r>
              <a:rPr lang="en-US" altLang="zh-CN" b="1" kern="0" spc="-27" dirty="0">
                <a:solidFill>
                  <a:prstClr val="black"/>
                </a:solidFill>
                <a:latin typeface="Arial" panose="020B0604020202020204" pitchFamily="34" charset="0"/>
                <a:cs typeface="Arial" panose="020B0604020202020204" pitchFamily="34" charset="0"/>
              </a:rPr>
              <a:t> </a:t>
            </a:r>
            <a:r>
              <a:rPr lang="en-US" altLang="zh-CN" b="1" kern="0" dirty="0">
                <a:solidFill>
                  <a:prstClr val="black"/>
                </a:solidFill>
                <a:latin typeface="Arial" panose="020B0604020202020204" pitchFamily="34" charset="0"/>
                <a:cs typeface="Arial" panose="020B0604020202020204" pitchFamily="34" charset="0"/>
              </a:rPr>
              <a:t>ou</a:t>
            </a:r>
            <a:r>
              <a:rPr lang="en-US" altLang="zh-CN" b="1" kern="0" spc="-13" dirty="0">
                <a:solidFill>
                  <a:prstClr val="black"/>
                </a:solidFill>
                <a:latin typeface="Arial" panose="020B0604020202020204" pitchFamily="34" charset="0"/>
                <a:cs typeface="Arial" panose="020B0604020202020204" pitchFamily="34" charset="0"/>
              </a:rPr>
              <a:t>t</a:t>
            </a:r>
            <a:r>
              <a:rPr lang="en-US" altLang="zh-CN" b="1" kern="0" dirty="0">
                <a:solidFill>
                  <a:prstClr val="black"/>
                </a:solidFill>
                <a:latin typeface="Arial" panose="020B0604020202020204" pitchFamily="34" charset="0"/>
                <a:cs typeface="Arial" panose="020B0604020202020204" pitchFamily="34" charset="0"/>
              </a:rPr>
              <a:t>liers</a:t>
            </a:r>
            <a:endParaRPr lang="zh-CN" altLang="en-US" b="1" dirty="0">
              <a:solidFill>
                <a:prstClr val="black"/>
              </a:solidFill>
              <a:latin typeface="Arial" panose="020B0604020202020204" pitchFamily="34" charset="0"/>
              <a:cs typeface="Arial" panose="020B0604020202020204" pitchFamily="34" charset="0"/>
            </a:endParaRPr>
          </a:p>
        </p:txBody>
      </p:sp>
      <p:sp>
        <p:nvSpPr>
          <p:cNvPr id="8" name="矩形 7"/>
          <p:cNvSpPr/>
          <p:nvPr/>
        </p:nvSpPr>
        <p:spPr>
          <a:xfrm>
            <a:off x="5152515" y="2652021"/>
            <a:ext cx="7160821" cy="3426579"/>
          </a:xfrm>
          <a:prstGeom prst="rect">
            <a:avLst/>
          </a:prstGeom>
        </p:spPr>
        <p:txBody>
          <a:bodyPr wrap="square">
            <a:spAutoFit/>
          </a:bodyPr>
          <a:lstStyle/>
          <a:p>
            <a:pPr marL="1678051">
              <a:lnSpc>
                <a:spcPct val="150000"/>
              </a:lnSpc>
              <a:spcBef>
                <a:spcPts val="133"/>
              </a:spcBef>
            </a:pPr>
            <a:r>
              <a:rPr lang="en-US" altLang="zh-CN" sz="1400" dirty="0" err="1">
                <a:solidFill>
                  <a:prstClr val="black"/>
                </a:solidFill>
                <a:latin typeface="Arial" panose="020B0604020202020204" pitchFamily="34" charset="0"/>
                <a:cs typeface="Arial" panose="020B0604020202020204" pitchFamily="34" charset="0"/>
              </a:rPr>
              <a:t>Xm</a:t>
            </a:r>
            <a:r>
              <a:rPr lang="en-US" altLang="zh-CN" sz="1400" dirty="0">
                <a:solidFill>
                  <a:prstClr val="black"/>
                </a:solidFill>
                <a:latin typeface="Arial" panose="020B0604020202020204" pitchFamily="34" charset="0"/>
                <a:cs typeface="Arial" panose="020B0604020202020204" pitchFamily="34" charset="0"/>
              </a:rPr>
              <a:t>                 = average</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a:solidFill>
                  <a:prstClr val="black"/>
                </a:solidFill>
                <a:latin typeface="Arial" panose="020B0604020202020204" pitchFamily="34" charset="0"/>
                <a:cs typeface="Arial" panose="020B0604020202020204" pitchFamily="34" charset="0"/>
              </a:rPr>
              <a:t>L                    = number of laboratories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err="1">
                <a:solidFill>
                  <a:srgbClr val="000000"/>
                </a:solidFill>
                <a:latin typeface="Arial" panose="020B0604020202020204" pitchFamily="34" charset="0"/>
                <a:cs typeface="Arial" panose="020B0604020202020204" pitchFamily="34" charset="0"/>
              </a:rPr>
              <a:t>S</a:t>
            </a:r>
            <a:r>
              <a:rPr lang="en-US" altLang="zh-CN" sz="1400" baseline="-25000" dirty="0" err="1">
                <a:solidFill>
                  <a:srgbClr val="000000"/>
                </a:solidFill>
                <a:latin typeface="Arial" panose="020B0604020202020204" pitchFamily="34" charset="0"/>
                <a:cs typeface="Arial" panose="020B0604020202020204" pitchFamily="34" charset="0"/>
              </a:rPr>
              <a:t>r</a:t>
            </a:r>
            <a:r>
              <a:rPr lang="en-US" altLang="zh-CN" sz="1400" baseline="-25000" dirty="0">
                <a:solidFill>
                  <a:srgbClr val="000000"/>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         = repeatability standard deviation</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smtClean="0">
                <a:solidFill>
                  <a:srgbClr val="000000"/>
                </a:solidFill>
                <a:latin typeface="Arial" panose="020B0604020202020204" pitchFamily="34" charset="0"/>
                <a:cs typeface="Arial" panose="020B0604020202020204" pitchFamily="34" charset="0"/>
              </a:rPr>
              <a:t>S</a:t>
            </a:r>
            <a:r>
              <a:rPr lang="en-US" altLang="zh-CN" sz="1400" baseline="-25000" dirty="0" smtClean="0">
                <a:solidFill>
                  <a:srgbClr val="000000"/>
                </a:solidFill>
                <a:latin typeface="Arial" panose="020B0604020202020204" pitchFamily="34" charset="0"/>
                <a:cs typeface="Arial" panose="020B0604020202020204" pitchFamily="34" charset="0"/>
              </a:rPr>
              <a:t>R       </a:t>
            </a:r>
            <a:r>
              <a:rPr lang="en-US" altLang="zh-CN" sz="1400" dirty="0" smtClean="0">
                <a:solidFill>
                  <a:prstClr val="black"/>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 reproducibility standard deviation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err="1">
                <a:solidFill>
                  <a:srgbClr val="000000"/>
                </a:solidFill>
                <a:latin typeface="Arial" panose="020B0604020202020204" pitchFamily="34" charset="0"/>
                <a:cs typeface="Arial" panose="020B0604020202020204" pitchFamily="34" charset="0"/>
              </a:rPr>
              <a:t>RSD</a:t>
            </a:r>
            <a:r>
              <a:rPr lang="en-US" altLang="zh-CN" sz="1400" baseline="-25000" dirty="0" err="1">
                <a:solidFill>
                  <a:srgbClr val="000000"/>
                </a:solidFill>
                <a:latin typeface="Arial" panose="020B0604020202020204" pitchFamily="34" charset="0"/>
                <a:cs typeface="Arial" panose="020B0604020202020204" pitchFamily="34" charset="0"/>
              </a:rPr>
              <a:t>r</a:t>
            </a:r>
            <a:r>
              <a:rPr lang="en-US" altLang="zh-CN" sz="1400" baseline="-25000" dirty="0">
                <a:solidFill>
                  <a:srgbClr val="000000"/>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 repeatability relative standard deviation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a:solidFill>
                  <a:srgbClr val="000000"/>
                </a:solidFill>
                <a:latin typeface="Arial" panose="020B0604020202020204" pitchFamily="34" charset="0"/>
                <a:cs typeface="Arial" panose="020B0604020202020204" pitchFamily="34" charset="0"/>
              </a:rPr>
              <a:t>RSD</a:t>
            </a:r>
            <a:r>
              <a:rPr lang="en-US" altLang="zh-CN" sz="1400" baseline="-25000" dirty="0">
                <a:solidFill>
                  <a:srgbClr val="000000"/>
                </a:solidFill>
                <a:latin typeface="Arial" panose="020B0604020202020204" pitchFamily="34" charset="0"/>
                <a:cs typeface="Arial" panose="020B0604020202020204" pitchFamily="34" charset="0"/>
              </a:rPr>
              <a:t>R  </a:t>
            </a:r>
            <a:r>
              <a:rPr lang="en-US" altLang="zh-CN" sz="1400" dirty="0">
                <a:solidFill>
                  <a:prstClr val="black"/>
                </a:solidFill>
                <a:latin typeface="Arial" panose="020B0604020202020204" pitchFamily="34" charset="0"/>
                <a:cs typeface="Arial" panose="020B0604020202020204" pitchFamily="34" charset="0"/>
              </a:rPr>
              <a:t>           = reproducibility relative standard deviation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a:solidFill>
                  <a:prstClr val="black"/>
                </a:solidFill>
                <a:latin typeface="Arial" panose="020B0604020202020204" pitchFamily="34" charset="0"/>
                <a:cs typeface="Arial" panose="020B0604020202020204" pitchFamily="34" charset="0"/>
              </a:rPr>
              <a:t>r                     = repeatability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a:solidFill>
                  <a:prstClr val="black"/>
                </a:solidFill>
                <a:latin typeface="Arial" panose="020B0604020202020204" pitchFamily="34" charset="0"/>
                <a:cs typeface="Arial" panose="020B0604020202020204" pitchFamily="34" charset="0"/>
              </a:rPr>
              <a:t>R                   = reproducibility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a:solidFill>
                  <a:srgbClr val="000000"/>
                </a:solidFill>
                <a:latin typeface="Arial" panose="020B0604020202020204" pitchFamily="34" charset="0"/>
                <a:cs typeface="Arial" panose="020B0604020202020204" pitchFamily="34" charset="0"/>
              </a:rPr>
              <a:t>RSD</a:t>
            </a:r>
            <a:r>
              <a:rPr lang="en-US" altLang="zh-CN" sz="1400" baseline="-25000" dirty="0">
                <a:solidFill>
                  <a:srgbClr val="000000"/>
                </a:solidFill>
                <a:latin typeface="Arial" panose="020B0604020202020204" pitchFamily="34" charset="0"/>
                <a:cs typeface="Arial" panose="020B0604020202020204" pitchFamily="34" charset="0"/>
              </a:rPr>
              <a:t>R</a:t>
            </a:r>
            <a:r>
              <a:rPr lang="en-US" altLang="zh-CN" sz="1400" dirty="0">
                <a:solidFill>
                  <a:prstClr val="black"/>
                </a:solidFill>
                <a:latin typeface="Arial" panose="020B0604020202020204" pitchFamily="34" charset="0"/>
                <a:cs typeface="Arial" panose="020B0604020202020204" pitchFamily="34" charset="0"/>
              </a:rPr>
              <a:t> (</a:t>
            </a:r>
            <a:r>
              <a:rPr lang="en-US" altLang="zh-CN" sz="1400" dirty="0" err="1">
                <a:solidFill>
                  <a:prstClr val="black"/>
                </a:solidFill>
                <a:latin typeface="Arial" panose="020B0604020202020204" pitchFamily="34" charset="0"/>
                <a:cs typeface="Arial" panose="020B0604020202020204" pitchFamily="34" charset="0"/>
              </a:rPr>
              <a:t>Hor</a:t>
            </a:r>
            <a:r>
              <a:rPr lang="en-US" altLang="zh-CN" sz="1400" dirty="0">
                <a:solidFill>
                  <a:prstClr val="black"/>
                </a:solidFill>
                <a:latin typeface="Arial" panose="020B0604020202020204" pitchFamily="34" charset="0"/>
                <a:cs typeface="Arial" panose="020B0604020202020204" pitchFamily="34" charset="0"/>
              </a:rPr>
              <a:t>)   = Horwitz value calculated from: 2^(1 - 0.5log c) where c = the concentration of the </a:t>
            </a:r>
            <a:r>
              <a:rPr lang="en-US" altLang="zh-CN" sz="1400" dirty="0" err="1">
                <a:solidFill>
                  <a:prstClr val="black"/>
                </a:solidFill>
                <a:latin typeface="Arial" panose="020B0604020202020204" pitchFamily="34" charset="0"/>
                <a:cs typeface="Arial" panose="020B0604020202020204" pitchFamily="34" charset="0"/>
              </a:rPr>
              <a:t>analyte</a:t>
            </a:r>
            <a:r>
              <a:rPr lang="en-US" altLang="zh-CN" sz="1400" dirty="0">
                <a:solidFill>
                  <a:prstClr val="black"/>
                </a:solidFill>
                <a:latin typeface="Arial" panose="020B0604020202020204" pitchFamily="34" charset="0"/>
                <a:cs typeface="Arial" panose="020B0604020202020204" pitchFamily="34" charset="0"/>
              </a:rPr>
              <a:t> as a decimal fraction</a:t>
            </a:r>
            <a:endParaRPr lang="zh-CN" altLang="zh-CN" sz="1400" dirty="0">
              <a:solidFill>
                <a:prstClr val="black"/>
              </a:solidFill>
              <a:latin typeface="Arial" panose="020B0604020202020204" pitchFamily="34" charset="0"/>
              <a:cs typeface="Arial" panose="020B0604020202020204" pitchFamily="34" charset="0"/>
            </a:endParaRPr>
          </a:p>
        </p:txBody>
      </p:sp>
      <p:sp>
        <p:nvSpPr>
          <p:cNvPr id="7" name="标题 1"/>
          <p:cNvSpPr txBox="1">
            <a:spLocks/>
          </p:cNvSpPr>
          <p:nvPr/>
        </p:nvSpPr>
        <p:spPr>
          <a:xfrm>
            <a:off x="278296" y="225896"/>
            <a:ext cx="11714921" cy="17907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2600" cap="all" dirty="0" smtClean="0">
                <a:latin typeface="Helvetica" charset="0"/>
                <a:ea typeface="Helvetica" charset="0"/>
                <a:cs typeface="Helvetica" charset="0"/>
              </a:rPr>
              <a:t>28-Homobrassinolide</a:t>
            </a:r>
            <a:r>
              <a:rPr lang="en-US" altLang="zh-CN" sz="2600" dirty="0" smtClean="0">
                <a:latin typeface="Helvetica" charset="0"/>
                <a:ea typeface="Helvetica" charset="0"/>
                <a:cs typeface="Helvetica" charset="0"/>
              </a:rPr>
              <a:t>- CIPAC SMALL SCALE COLLABORATIVE STUDY</a:t>
            </a:r>
            <a:endParaRPr lang="zh-CN" altLang="en-US" sz="2600" dirty="0">
              <a:latin typeface="Helvetica" charset="0"/>
              <a:ea typeface="Helvetica" charset="0"/>
              <a:cs typeface="Helvetica"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4</a:t>
            </a:fld>
            <a:endParaRPr lang="zh-CN" altLang="en-US"/>
          </a:p>
        </p:txBody>
      </p:sp>
    </p:spTree>
    <p:extLst>
      <p:ext uri="{BB962C8B-B14F-4D97-AF65-F5344CB8AC3E}">
        <p14:creationId xmlns:p14="http://schemas.microsoft.com/office/powerpoint/2010/main" val="6631717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p:cNvGraphicFramePr>
          <p:nvPr>
            <p:extLst>
              <p:ext uri="{D42A27DB-BD31-4B8C-83A1-F6EECF244321}">
                <p14:modId xmlns:p14="http://schemas.microsoft.com/office/powerpoint/2010/main" val="3940595644"/>
              </p:ext>
            </p:extLst>
          </p:nvPr>
        </p:nvGraphicFramePr>
        <p:xfrm>
          <a:off x="706254" y="2298597"/>
          <a:ext cx="5840319" cy="3534136"/>
        </p:xfrm>
        <a:graphic>
          <a:graphicData uri="http://schemas.openxmlformats.org/drawingml/2006/table">
            <a:tbl>
              <a:tblPr firstRow="1" firstCol="1" bandRow="1">
                <a:tableStyleId>{2D5ABB26-0587-4C30-8999-92F81FD0307C}</a:tableStyleId>
              </a:tblPr>
              <a:tblGrid>
                <a:gridCol w="1281572"/>
                <a:gridCol w="861391"/>
                <a:gridCol w="914400"/>
                <a:gridCol w="891997"/>
                <a:gridCol w="936803"/>
                <a:gridCol w="954156"/>
              </a:tblGrid>
              <a:tr h="592948">
                <a:tc>
                  <a:txBody>
                    <a:bodyPr/>
                    <a:lstStyle/>
                    <a:p>
                      <a:pPr marL="0" algn="ctr" defTabSz="914400" rtl="0" eaLnBrk="1" latinLnBrk="0" hangingPunct="1">
                        <a:spcAft>
                          <a:spcPts val="0"/>
                        </a:spcAft>
                      </a:pP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TC-1</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TC-2</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SL-1</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SL-2</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EC</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753">
                <a:tc>
                  <a:txBody>
                    <a:bodyPr/>
                    <a:lstStyle/>
                    <a:p>
                      <a:pPr marL="0" algn="ctr" defTabSz="914400" rtl="0" eaLnBrk="1" latinLnBrk="0" hangingPunct="1">
                        <a:spcAft>
                          <a:spcPts val="0"/>
                        </a:spcAft>
                      </a:pPr>
                      <a:r>
                        <a:rPr lang="en-US" sz="1500" b="1" kern="1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Xm</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955.7</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953.1</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0.041</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0.042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0.102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753">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L</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6</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5</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6</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6</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5</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119">
                <a:tc>
                  <a:txBody>
                    <a:bodyPr/>
                    <a:lstStyle/>
                    <a:p>
                      <a:pPr marL="0" algn="ctr" defTabSz="914400" rtl="0" eaLnBrk="1" latinLnBrk="0" hangingPunct="1">
                        <a:spcAft>
                          <a:spcPts val="0"/>
                        </a:spcAft>
                      </a:pPr>
                      <a:r>
                        <a:rPr lang="en-US" sz="1500" b="1" kern="1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S</a:t>
                      </a:r>
                      <a:r>
                        <a:rPr lang="en-US" sz="1500" b="1" kern="100" baseline="-250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1.862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2.750</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0.00053</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0.00098</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0.00109</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0500">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S</a:t>
                      </a:r>
                      <a:r>
                        <a:rPr lang="en-US"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2.422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2.786</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0.00146</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0.00229</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0.00121</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119">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5.214</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7.7</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0.00148</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0.00274</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0.00305</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753">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6.782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7.801</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0.00409</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0.00641</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0.00339</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753">
                <a:tc>
                  <a:txBody>
                    <a:bodyPr/>
                    <a:lstStyle/>
                    <a:p>
                      <a:pPr marL="0" algn="ctr" defTabSz="914400" rtl="0" eaLnBrk="1" latinLnBrk="0" hangingPunct="1">
                        <a:spcAft>
                          <a:spcPts val="0"/>
                        </a:spcAft>
                      </a:pPr>
                      <a:r>
                        <a:rPr lang="en-US" sz="1500" b="1" kern="1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RSD</a:t>
                      </a:r>
                      <a:r>
                        <a:rPr lang="en-US" sz="1500" b="1" kern="100" baseline="-250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0.195</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0.288</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1.296</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2.342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1.061</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119">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RSD</a:t>
                      </a:r>
                      <a:r>
                        <a:rPr lang="en-US"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0.253</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0.292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3.585</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5.485</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1.179</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119">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RSDR (</a:t>
                      </a:r>
                      <a:r>
                        <a:rPr lang="en-US" sz="1500" b="1" kern="1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Hor</a:t>
                      </a: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2.014</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2.014</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9.160</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9.123</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7.970</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753">
                <a:tc>
                  <a:txBody>
                    <a:bodyPr/>
                    <a:lstStyle/>
                    <a:p>
                      <a:pPr marL="0" algn="ctr" defTabSz="914400" rtl="0" eaLnBrk="1" latinLnBrk="0" hangingPunct="1">
                        <a:spcAft>
                          <a:spcPts val="0"/>
                        </a:spcAft>
                      </a:pPr>
                      <a:r>
                        <a:rPr lang="en-US" sz="1500" b="1" kern="1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HorRat</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Value</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0.126</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0.145</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0.391</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0.601</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0.148</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矩形 4"/>
          <p:cNvSpPr/>
          <p:nvPr/>
        </p:nvSpPr>
        <p:spPr>
          <a:xfrm>
            <a:off x="578704" y="1646923"/>
            <a:ext cx="7862931" cy="369332"/>
          </a:xfrm>
          <a:prstGeom prst="rect">
            <a:avLst/>
          </a:prstGeom>
        </p:spPr>
        <p:txBody>
          <a:bodyPr wrap="square">
            <a:spAutoFit/>
          </a:bodyPr>
          <a:lstStyle/>
          <a:p>
            <a:r>
              <a:rPr lang="en-US" altLang="zh-CN" b="1" kern="0" dirty="0">
                <a:solidFill>
                  <a:prstClr val="black"/>
                </a:solidFill>
                <a:latin typeface="Arial" panose="020B0604020202020204" pitchFamily="34" charset="0"/>
                <a:cs typeface="Arial" panose="020B0604020202020204" pitchFamily="34" charset="0"/>
              </a:rPr>
              <a:t>Summary of the statistical evaluation with elimination of stragglers</a:t>
            </a:r>
            <a:endParaRPr lang="zh-CN" altLang="en-US" b="1" dirty="0">
              <a:solidFill>
                <a:prstClr val="black"/>
              </a:solidFill>
              <a:latin typeface="Arial" panose="020B0604020202020204" pitchFamily="34" charset="0"/>
              <a:cs typeface="Arial" panose="020B0604020202020204" pitchFamily="34" charset="0"/>
            </a:endParaRPr>
          </a:p>
        </p:txBody>
      </p:sp>
      <p:sp>
        <p:nvSpPr>
          <p:cNvPr id="6" name="矩形 5"/>
          <p:cNvSpPr/>
          <p:nvPr/>
        </p:nvSpPr>
        <p:spPr>
          <a:xfrm>
            <a:off x="5025104" y="2192580"/>
            <a:ext cx="6960096" cy="3426579"/>
          </a:xfrm>
          <a:prstGeom prst="rect">
            <a:avLst/>
          </a:prstGeom>
        </p:spPr>
        <p:txBody>
          <a:bodyPr wrap="square">
            <a:spAutoFit/>
          </a:bodyPr>
          <a:lstStyle/>
          <a:p>
            <a:pPr marL="1678051">
              <a:lnSpc>
                <a:spcPct val="150000"/>
              </a:lnSpc>
              <a:spcBef>
                <a:spcPts val="133"/>
              </a:spcBef>
            </a:pPr>
            <a:r>
              <a:rPr lang="en-US" altLang="zh-CN" sz="1400" dirty="0" err="1">
                <a:solidFill>
                  <a:prstClr val="black"/>
                </a:solidFill>
                <a:latin typeface="Arial" panose="020B0604020202020204" pitchFamily="34" charset="0"/>
                <a:cs typeface="Arial" panose="020B0604020202020204" pitchFamily="34" charset="0"/>
              </a:rPr>
              <a:t>Xm</a:t>
            </a:r>
            <a:r>
              <a:rPr lang="en-US" altLang="zh-CN" sz="1400" dirty="0">
                <a:solidFill>
                  <a:prstClr val="black"/>
                </a:solidFill>
                <a:latin typeface="Arial" panose="020B0604020202020204" pitchFamily="34" charset="0"/>
                <a:cs typeface="Arial" panose="020B0604020202020204" pitchFamily="34" charset="0"/>
              </a:rPr>
              <a:t>                 = average</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a:solidFill>
                  <a:prstClr val="black"/>
                </a:solidFill>
                <a:latin typeface="Arial" panose="020B0604020202020204" pitchFamily="34" charset="0"/>
                <a:cs typeface="Arial" panose="020B0604020202020204" pitchFamily="34" charset="0"/>
              </a:rPr>
              <a:t>L                    = number of laboratories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err="1">
                <a:solidFill>
                  <a:srgbClr val="000000"/>
                </a:solidFill>
                <a:latin typeface="Arial" panose="020B0604020202020204" pitchFamily="34" charset="0"/>
                <a:cs typeface="Arial" panose="020B0604020202020204" pitchFamily="34" charset="0"/>
              </a:rPr>
              <a:t>S</a:t>
            </a:r>
            <a:r>
              <a:rPr lang="en-US" altLang="zh-CN" sz="1400" baseline="-25000" dirty="0" err="1">
                <a:solidFill>
                  <a:srgbClr val="000000"/>
                </a:solidFill>
                <a:latin typeface="Arial" panose="020B0604020202020204" pitchFamily="34" charset="0"/>
                <a:cs typeface="Arial" panose="020B0604020202020204" pitchFamily="34" charset="0"/>
              </a:rPr>
              <a:t>r</a:t>
            </a:r>
            <a:r>
              <a:rPr lang="en-US" altLang="zh-CN" sz="1400" baseline="-25000" dirty="0">
                <a:solidFill>
                  <a:srgbClr val="000000"/>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         = repeatability standard deviation</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smtClean="0">
                <a:solidFill>
                  <a:srgbClr val="000000"/>
                </a:solidFill>
                <a:latin typeface="Arial" panose="020B0604020202020204" pitchFamily="34" charset="0"/>
                <a:cs typeface="Arial" panose="020B0604020202020204" pitchFamily="34" charset="0"/>
              </a:rPr>
              <a:t>S</a:t>
            </a:r>
            <a:r>
              <a:rPr lang="en-US" altLang="zh-CN" sz="1400" baseline="-25000" dirty="0" smtClean="0">
                <a:solidFill>
                  <a:srgbClr val="000000"/>
                </a:solidFill>
                <a:latin typeface="Arial" panose="020B0604020202020204" pitchFamily="34" charset="0"/>
                <a:cs typeface="Arial" panose="020B0604020202020204" pitchFamily="34" charset="0"/>
              </a:rPr>
              <a:t>R       </a:t>
            </a:r>
            <a:r>
              <a:rPr lang="en-US" altLang="zh-CN" sz="1400" dirty="0" smtClean="0">
                <a:solidFill>
                  <a:prstClr val="black"/>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 reproducibility standard deviation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err="1">
                <a:solidFill>
                  <a:srgbClr val="000000"/>
                </a:solidFill>
                <a:latin typeface="Arial" panose="020B0604020202020204" pitchFamily="34" charset="0"/>
                <a:cs typeface="Arial" panose="020B0604020202020204" pitchFamily="34" charset="0"/>
              </a:rPr>
              <a:t>RSD</a:t>
            </a:r>
            <a:r>
              <a:rPr lang="en-US" altLang="zh-CN" sz="1400" baseline="-25000" dirty="0" err="1">
                <a:solidFill>
                  <a:srgbClr val="000000"/>
                </a:solidFill>
                <a:latin typeface="Arial" panose="020B0604020202020204" pitchFamily="34" charset="0"/>
                <a:cs typeface="Arial" panose="020B0604020202020204" pitchFamily="34" charset="0"/>
              </a:rPr>
              <a:t>r</a:t>
            </a:r>
            <a:r>
              <a:rPr lang="en-US" altLang="zh-CN" sz="1400" baseline="-25000" dirty="0">
                <a:solidFill>
                  <a:srgbClr val="000000"/>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 repeatability relative standard deviation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a:solidFill>
                  <a:srgbClr val="000000"/>
                </a:solidFill>
                <a:latin typeface="Arial" panose="020B0604020202020204" pitchFamily="34" charset="0"/>
                <a:cs typeface="Arial" panose="020B0604020202020204" pitchFamily="34" charset="0"/>
              </a:rPr>
              <a:t>RSD</a:t>
            </a:r>
            <a:r>
              <a:rPr lang="en-US" altLang="zh-CN" sz="1400" baseline="-25000" dirty="0">
                <a:solidFill>
                  <a:srgbClr val="000000"/>
                </a:solidFill>
                <a:latin typeface="Arial" panose="020B0604020202020204" pitchFamily="34" charset="0"/>
                <a:cs typeface="Arial" panose="020B0604020202020204" pitchFamily="34" charset="0"/>
              </a:rPr>
              <a:t>R  </a:t>
            </a:r>
            <a:r>
              <a:rPr lang="en-US" altLang="zh-CN" sz="1400" dirty="0">
                <a:solidFill>
                  <a:prstClr val="black"/>
                </a:solidFill>
                <a:latin typeface="Arial" panose="020B0604020202020204" pitchFamily="34" charset="0"/>
                <a:cs typeface="Arial" panose="020B0604020202020204" pitchFamily="34" charset="0"/>
              </a:rPr>
              <a:t>           = reproducibility relative standard deviation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a:solidFill>
                  <a:prstClr val="black"/>
                </a:solidFill>
                <a:latin typeface="Arial" panose="020B0604020202020204" pitchFamily="34" charset="0"/>
                <a:cs typeface="Arial" panose="020B0604020202020204" pitchFamily="34" charset="0"/>
              </a:rPr>
              <a:t>r                     = repeatability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a:solidFill>
                  <a:prstClr val="black"/>
                </a:solidFill>
                <a:latin typeface="Arial" panose="020B0604020202020204" pitchFamily="34" charset="0"/>
                <a:cs typeface="Arial" panose="020B0604020202020204" pitchFamily="34" charset="0"/>
              </a:rPr>
              <a:t>R                   = reproducibility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a:solidFill>
                  <a:srgbClr val="000000"/>
                </a:solidFill>
                <a:latin typeface="Arial" panose="020B0604020202020204" pitchFamily="34" charset="0"/>
                <a:cs typeface="Arial" panose="020B0604020202020204" pitchFamily="34" charset="0"/>
              </a:rPr>
              <a:t>RSD</a:t>
            </a:r>
            <a:r>
              <a:rPr lang="en-US" altLang="zh-CN" sz="1400" baseline="-25000" dirty="0">
                <a:solidFill>
                  <a:srgbClr val="000000"/>
                </a:solidFill>
                <a:latin typeface="Arial" panose="020B0604020202020204" pitchFamily="34" charset="0"/>
                <a:cs typeface="Arial" panose="020B0604020202020204" pitchFamily="34" charset="0"/>
              </a:rPr>
              <a:t>R</a:t>
            </a:r>
            <a:r>
              <a:rPr lang="en-US" altLang="zh-CN" sz="1400" dirty="0">
                <a:solidFill>
                  <a:prstClr val="black"/>
                </a:solidFill>
                <a:latin typeface="Arial" panose="020B0604020202020204" pitchFamily="34" charset="0"/>
                <a:cs typeface="Arial" panose="020B0604020202020204" pitchFamily="34" charset="0"/>
              </a:rPr>
              <a:t> (</a:t>
            </a:r>
            <a:r>
              <a:rPr lang="en-US" altLang="zh-CN" sz="1400" dirty="0" err="1">
                <a:solidFill>
                  <a:prstClr val="black"/>
                </a:solidFill>
                <a:latin typeface="Arial" panose="020B0604020202020204" pitchFamily="34" charset="0"/>
                <a:cs typeface="Arial" panose="020B0604020202020204" pitchFamily="34" charset="0"/>
              </a:rPr>
              <a:t>Hor</a:t>
            </a:r>
            <a:r>
              <a:rPr lang="en-US" altLang="zh-CN" sz="1400" dirty="0">
                <a:solidFill>
                  <a:prstClr val="black"/>
                </a:solidFill>
                <a:latin typeface="Arial" panose="020B0604020202020204" pitchFamily="34" charset="0"/>
                <a:cs typeface="Arial" panose="020B0604020202020204" pitchFamily="34" charset="0"/>
              </a:rPr>
              <a:t>)   = Horwitz value calculated from: 2^(1 - 0.5log c) where c = the concentration of the </a:t>
            </a:r>
            <a:r>
              <a:rPr lang="en-US" altLang="zh-CN" sz="1400" dirty="0" err="1">
                <a:solidFill>
                  <a:prstClr val="black"/>
                </a:solidFill>
                <a:latin typeface="Arial" panose="020B0604020202020204" pitchFamily="34" charset="0"/>
                <a:cs typeface="Arial" panose="020B0604020202020204" pitchFamily="34" charset="0"/>
              </a:rPr>
              <a:t>analyte</a:t>
            </a:r>
            <a:r>
              <a:rPr lang="en-US" altLang="zh-CN" sz="1400" dirty="0">
                <a:solidFill>
                  <a:prstClr val="black"/>
                </a:solidFill>
                <a:latin typeface="Arial" panose="020B0604020202020204" pitchFamily="34" charset="0"/>
                <a:cs typeface="Arial" panose="020B0604020202020204" pitchFamily="34" charset="0"/>
              </a:rPr>
              <a:t> as a decimal fraction</a:t>
            </a:r>
            <a:endParaRPr lang="zh-CN" altLang="zh-CN" sz="1400" dirty="0">
              <a:solidFill>
                <a:prstClr val="black"/>
              </a:solidFill>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5</a:t>
            </a:fld>
            <a:endParaRPr lang="zh-CN" altLang="en-US"/>
          </a:p>
        </p:txBody>
      </p:sp>
    </p:spTree>
    <p:extLst>
      <p:ext uri="{BB962C8B-B14F-4D97-AF65-F5344CB8AC3E}">
        <p14:creationId xmlns:p14="http://schemas.microsoft.com/office/powerpoint/2010/main" val="4182277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p:cNvGraphicFramePr>
          <p:nvPr>
            <p:extLst>
              <p:ext uri="{D42A27DB-BD31-4B8C-83A1-F6EECF244321}">
                <p14:modId xmlns:p14="http://schemas.microsoft.com/office/powerpoint/2010/main" val="2342183292"/>
              </p:ext>
            </p:extLst>
          </p:nvPr>
        </p:nvGraphicFramePr>
        <p:xfrm>
          <a:off x="772515" y="2328661"/>
          <a:ext cx="5654789" cy="3534136"/>
        </p:xfrm>
        <a:graphic>
          <a:graphicData uri="http://schemas.openxmlformats.org/drawingml/2006/table">
            <a:tbl>
              <a:tblPr firstRow="1" firstCol="1" bandRow="1">
                <a:tableStyleId>{2D5ABB26-0587-4C30-8999-92F81FD0307C}</a:tableStyleId>
              </a:tblPr>
              <a:tblGrid>
                <a:gridCol w="1347832"/>
                <a:gridCol w="861392"/>
                <a:gridCol w="795130"/>
                <a:gridCol w="874644"/>
                <a:gridCol w="879993"/>
                <a:gridCol w="895798"/>
              </a:tblGrid>
              <a:tr h="592948">
                <a:tc>
                  <a:txBody>
                    <a:bodyPr/>
                    <a:lstStyle/>
                    <a:p>
                      <a:pPr marL="0" algn="ctr" defTabSz="914400" rtl="0" eaLnBrk="1" latinLnBrk="0" hangingPunct="1">
                        <a:spcAft>
                          <a:spcPts val="0"/>
                        </a:spcAft>
                      </a:pP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TC-1</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TC-2</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SL-1</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SL-2</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EC</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753">
                <a:tc>
                  <a:txBody>
                    <a:bodyPr/>
                    <a:lstStyle/>
                    <a:p>
                      <a:pPr marL="0" algn="ctr" defTabSz="914400" rtl="0" eaLnBrk="1" latinLnBrk="0" hangingPunct="1">
                        <a:spcAft>
                          <a:spcPts val="0"/>
                        </a:spcAft>
                      </a:pPr>
                      <a:r>
                        <a:rPr lang="en-US" sz="1500" b="1" kern="1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Xm</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955.7</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953.1</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0.041</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0.042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0.102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753">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L</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6</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5</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5</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6</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5</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119">
                <a:tc>
                  <a:txBody>
                    <a:bodyPr/>
                    <a:lstStyle/>
                    <a:p>
                      <a:pPr marL="0" algn="ctr" defTabSz="914400" rtl="0" eaLnBrk="1" latinLnBrk="0" hangingPunct="1">
                        <a:spcAft>
                          <a:spcPts val="0"/>
                        </a:spcAft>
                      </a:pPr>
                      <a:r>
                        <a:rPr lang="en-US" sz="1500" b="1" kern="1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S</a:t>
                      </a:r>
                      <a:r>
                        <a:rPr lang="en-US" sz="1500" b="1" kern="100" baseline="-250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1.862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2.750</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0.00058</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0.00098</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0.00109</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0500">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S</a:t>
                      </a:r>
                      <a:r>
                        <a:rPr lang="en-US"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2.422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2.786</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0.00072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0.00229</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0.00121</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119">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5.214</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7.7</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0.00162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0.00274</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0.00305</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753">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6.782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7.801</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0.00202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0.00641</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0.00339</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753">
                <a:tc>
                  <a:txBody>
                    <a:bodyPr/>
                    <a:lstStyle/>
                    <a:p>
                      <a:pPr marL="0" algn="ctr" defTabSz="914400" rtl="0" eaLnBrk="1" latinLnBrk="0" hangingPunct="1">
                        <a:spcAft>
                          <a:spcPts val="0"/>
                        </a:spcAft>
                      </a:pPr>
                      <a:r>
                        <a:rPr lang="en-US" sz="1500" b="1" kern="1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RSD</a:t>
                      </a:r>
                      <a:r>
                        <a:rPr lang="en-US" sz="1500" b="1" kern="100" baseline="-250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0.195</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0.288</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1.401</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2.342</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1.061</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119">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RSD</a:t>
                      </a:r>
                      <a:r>
                        <a:rPr lang="en-US"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rPr>
                        <a:t>R</a:t>
                      </a:r>
                      <a:endParaRPr lang="zh-CN" sz="1500" b="1" kern="100" baseline="-250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0.253</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0.292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1.738</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5.485</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1.179</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119">
                <a:tc>
                  <a:txBody>
                    <a:bodyPr/>
                    <a:lstStyle/>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RSDR (</a:t>
                      </a:r>
                      <a:r>
                        <a:rPr lang="en-US" sz="1500" b="1" kern="1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Hor</a:t>
                      </a: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2.014</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2.014</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9.142</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9.123</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7.970</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753">
                <a:tc>
                  <a:txBody>
                    <a:bodyPr/>
                    <a:lstStyle/>
                    <a:p>
                      <a:pPr marL="0" algn="ctr" defTabSz="914400" rtl="0" eaLnBrk="1" latinLnBrk="0" hangingPunct="1">
                        <a:spcAft>
                          <a:spcPts val="0"/>
                        </a:spcAft>
                      </a:pPr>
                      <a:r>
                        <a:rPr lang="en-US" sz="1500" b="1" kern="100" dirty="0" err="1">
                          <a:solidFill>
                            <a:srgbClr val="000000"/>
                          </a:solidFill>
                          <a:effectLst/>
                          <a:latin typeface="Arial" panose="020B0604020202020204" pitchFamily="34" charset="0"/>
                          <a:ea typeface="宋体" panose="02010600030101010101" pitchFamily="2" charset="-122"/>
                          <a:cs typeface="Arial" panose="020B0604020202020204" pitchFamily="34" charset="0"/>
                        </a:rPr>
                        <a:t>HorRat</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p>
                      <a:pPr marL="0" algn="ctr" defTabSz="914400" rtl="0" eaLnBrk="1" latinLnBrk="0" hangingPunct="1">
                        <a:spcAft>
                          <a:spcPts val="0"/>
                        </a:spcAft>
                      </a:pPr>
                      <a:r>
                        <a:rPr lang="en-US"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Value</a:t>
                      </a:r>
                      <a:endParaRPr lang="zh-CN" sz="1500" b="1"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0.126</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0.145</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0.190</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a:solidFill>
                            <a:srgbClr val="000000"/>
                          </a:solidFill>
                          <a:effectLst/>
                          <a:latin typeface="Arial" panose="020B0604020202020204" pitchFamily="34" charset="0"/>
                          <a:ea typeface="宋体" panose="02010600030101010101" pitchFamily="2" charset="-122"/>
                          <a:cs typeface="Arial" panose="020B0604020202020204" pitchFamily="34" charset="0"/>
                        </a:rPr>
                        <a:t>0.601</a:t>
                      </a:r>
                      <a:endParaRPr lang="zh-CN" sz="1500" kern="10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spcAft>
                          <a:spcPts val="0"/>
                        </a:spcAft>
                      </a:pPr>
                      <a:r>
                        <a:rPr lang="en-US"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rPr>
                        <a:t>0.148</a:t>
                      </a:r>
                      <a:endParaRPr lang="zh-CN" sz="1500" kern="10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矩形 4"/>
          <p:cNvSpPr/>
          <p:nvPr/>
        </p:nvSpPr>
        <p:spPr>
          <a:xfrm>
            <a:off x="578704" y="1646923"/>
            <a:ext cx="7265133" cy="369332"/>
          </a:xfrm>
          <a:prstGeom prst="rect">
            <a:avLst/>
          </a:prstGeom>
        </p:spPr>
        <p:txBody>
          <a:bodyPr wrap="square">
            <a:spAutoFit/>
          </a:bodyPr>
          <a:lstStyle/>
          <a:p>
            <a:r>
              <a:rPr lang="en-US" altLang="zh-CN" b="1" kern="0" dirty="0">
                <a:solidFill>
                  <a:prstClr val="black"/>
                </a:solidFill>
                <a:latin typeface="Arial" panose="020B0604020202020204" pitchFamily="34" charset="0"/>
                <a:cs typeface="Arial" panose="020B0604020202020204" pitchFamily="34" charset="0"/>
              </a:rPr>
              <a:t>Summary of the statistical evaluation with elimination of outliers</a:t>
            </a:r>
            <a:endParaRPr lang="zh-CN" altLang="en-US" b="1" dirty="0">
              <a:solidFill>
                <a:prstClr val="black"/>
              </a:solidFill>
              <a:latin typeface="Arial" panose="020B0604020202020204" pitchFamily="34" charset="0"/>
              <a:cs typeface="Arial" panose="020B0604020202020204" pitchFamily="34" charset="0"/>
            </a:endParaRPr>
          </a:p>
        </p:txBody>
      </p:sp>
      <p:sp>
        <p:nvSpPr>
          <p:cNvPr id="6" name="矩形 5"/>
          <p:cNvSpPr/>
          <p:nvPr/>
        </p:nvSpPr>
        <p:spPr>
          <a:xfrm>
            <a:off x="5025104" y="2192580"/>
            <a:ext cx="6960096" cy="3426579"/>
          </a:xfrm>
          <a:prstGeom prst="rect">
            <a:avLst/>
          </a:prstGeom>
        </p:spPr>
        <p:txBody>
          <a:bodyPr wrap="square">
            <a:spAutoFit/>
          </a:bodyPr>
          <a:lstStyle/>
          <a:p>
            <a:pPr marL="1678051">
              <a:lnSpc>
                <a:spcPct val="150000"/>
              </a:lnSpc>
              <a:spcBef>
                <a:spcPts val="133"/>
              </a:spcBef>
            </a:pPr>
            <a:r>
              <a:rPr lang="en-US" altLang="zh-CN" sz="1400" dirty="0" err="1">
                <a:solidFill>
                  <a:prstClr val="black"/>
                </a:solidFill>
                <a:latin typeface="Arial" panose="020B0604020202020204" pitchFamily="34" charset="0"/>
                <a:cs typeface="Arial" panose="020B0604020202020204" pitchFamily="34" charset="0"/>
              </a:rPr>
              <a:t>Xm</a:t>
            </a:r>
            <a:r>
              <a:rPr lang="en-US" altLang="zh-CN" sz="1400" dirty="0">
                <a:solidFill>
                  <a:prstClr val="black"/>
                </a:solidFill>
                <a:latin typeface="Arial" panose="020B0604020202020204" pitchFamily="34" charset="0"/>
                <a:cs typeface="Arial" panose="020B0604020202020204" pitchFamily="34" charset="0"/>
              </a:rPr>
              <a:t>                 = average</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a:solidFill>
                  <a:prstClr val="black"/>
                </a:solidFill>
                <a:latin typeface="Arial" panose="020B0604020202020204" pitchFamily="34" charset="0"/>
                <a:cs typeface="Arial" panose="020B0604020202020204" pitchFamily="34" charset="0"/>
              </a:rPr>
              <a:t>L                    = number of laboratories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err="1">
                <a:solidFill>
                  <a:srgbClr val="000000"/>
                </a:solidFill>
                <a:latin typeface="Arial" panose="020B0604020202020204" pitchFamily="34" charset="0"/>
                <a:cs typeface="Arial" panose="020B0604020202020204" pitchFamily="34" charset="0"/>
              </a:rPr>
              <a:t>S</a:t>
            </a:r>
            <a:r>
              <a:rPr lang="en-US" altLang="zh-CN" sz="1400" baseline="-25000" dirty="0" err="1">
                <a:solidFill>
                  <a:srgbClr val="000000"/>
                </a:solidFill>
                <a:latin typeface="Arial" panose="020B0604020202020204" pitchFamily="34" charset="0"/>
                <a:cs typeface="Arial" panose="020B0604020202020204" pitchFamily="34" charset="0"/>
              </a:rPr>
              <a:t>r</a:t>
            </a:r>
            <a:r>
              <a:rPr lang="en-US" altLang="zh-CN" sz="1400" baseline="-25000" dirty="0">
                <a:solidFill>
                  <a:srgbClr val="000000"/>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         = repeatability standard deviation</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smtClean="0">
                <a:solidFill>
                  <a:srgbClr val="000000"/>
                </a:solidFill>
                <a:latin typeface="Arial" panose="020B0604020202020204" pitchFamily="34" charset="0"/>
                <a:cs typeface="Arial" panose="020B0604020202020204" pitchFamily="34" charset="0"/>
              </a:rPr>
              <a:t>S</a:t>
            </a:r>
            <a:r>
              <a:rPr lang="en-US" altLang="zh-CN" sz="1400" baseline="-25000" dirty="0" smtClean="0">
                <a:solidFill>
                  <a:srgbClr val="000000"/>
                </a:solidFill>
                <a:latin typeface="Arial" panose="020B0604020202020204" pitchFamily="34" charset="0"/>
                <a:cs typeface="Arial" panose="020B0604020202020204" pitchFamily="34" charset="0"/>
              </a:rPr>
              <a:t>R       </a:t>
            </a:r>
            <a:r>
              <a:rPr lang="en-US" altLang="zh-CN" sz="1400" dirty="0" smtClean="0">
                <a:solidFill>
                  <a:prstClr val="black"/>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 reproducibility standard deviation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err="1">
                <a:solidFill>
                  <a:srgbClr val="000000"/>
                </a:solidFill>
                <a:latin typeface="Arial" panose="020B0604020202020204" pitchFamily="34" charset="0"/>
                <a:cs typeface="Arial" panose="020B0604020202020204" pitchFamily="34" charset="0"/>
              </a:rPr>
              <a:t>RSD</a:t>
            </a:r>
            <a:r>
              <a:rPr lang="en-US" altLang="zh-CN" sz="1400" baseline="-25000" dirty="0" err="1">
                <a:solidFill>
                  <a:srgbClr val="000000"/>
                </a:solidFill>
                <a:latin typeface="Arial" panose="020B0604020202020204" pitchFamily="34" charset="0"/>
                <a:cs typeface="Arial" panose="020B0604020202020204" pitchFamily="34" charset="0"/>
              </a:rPr>
              <a:t>r</a:t>
            </a:r>
            <a:r>
              <a:rPr lang="en-US" altLang="zh-CN" sz="1400" baseline="-25000" dirty="0">
                <a:solidFill>
                  <a:srgbClr val="000000"/>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 repeatability relative standard deviation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a:solidFill>
                  <a:srgbClr val="000000"/>
                </a:solidFill>
                <a:latin typeface="Arial" panose="020B0604020202020204" pitchFamily="34" charset="0"/>
                <a:cs typeface="Arial" panose="020B0604020202020204" pitchFamily="34" charset="0"/>
              </a:rPr>
              <a:t>RSD</a:t>
            </a:r>
            <a:r>
              <a:rPr lang="en-US" altLang="zh-CN" sz="1400" baseline="-25000" dirty="0">
                <a:solidFill>
                  <a:srgbClr val="000000"/>
                </a:solidFill>
                <a:latin typeface="Arial" panose="020B0604020202020204" pitchFamily="34" charset="0"/>
                <a:cs typeface="Arial" panose="020B0604020202020204" pitchFamily="34" charset="0"/>
              </a:rPr>
              <a:t>R  </a:t>
            </a:r>
            <a:r>
              <a:rPr lang="en-US" altLang="zh-CN" sz="1400" dirty="0">
                <a:solidFill>
                  <a:prstClr val="black"/>
                </a:solidFill>
                <a:latin typeface="Arial" panose="020B0604020202020204" pitchFamily="34" charset="0"/>
                <a:cs typeface="Arial" panose="020B0604020202020204" pitchFamily="34" charset="0"/>
              </a:rPr>
              <a:t>           = reproducibility relative standard deviation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a:solidFill>
                  <a:prstClr val="black"/>
                </a:solidFill>
                <a:latin typeface="Arial" panose="020B0604020202020204" pitchFamily="34" charset="0"/>
                <a:cs typeface="Arial" panose="020B0604020202020204" pitchFamily="34" charset="0"/>
              </a:rPr>
              <a:t>r                     = repeatability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a:solidFill>
                  <a:prstClr val="black"/>
                </a:solidFill>
                <a:latin typeface="Arial" panose="020B0604020202020204" pitchFamily="34" charset="0"/>
                <a:cs typeface="Arial" panose="020B0604020202020204" pitchFamily="34" charset="0"/>
              </a:rPr>
              <a:t>R                   = reproducibility </a:t>
            </a:r>
            <a:endParaRPr lang="zh-CN" altLang="zh-CN" sz="1400" dirty="0">
              <a:solidFill>
                <a:prstClr val="black"/>
              </a:solidFill>
              <a:latin typeface="Arial" panose="020B0604020202020204" pitchFamily="34" charset="0"/>
              <a:cs typeface="Arial" panose="020B0604020202020204" pitchFamily="34" charset="0"/>
            </a:endParaRPr>
          </a:p>
          <a:p>
            <a:pPr marL="1678051">
              <a:lnSpc>
                <a:spcPct val="150000"/>
              </a:lnSpc>
              <a:spcBef>
                <a:spcPts val="133"/>
              </a:spcBef>
            </a:pPr>
            <a:r>
              <a:rPr lang="en-US" altLang="zh-CN" sz="1400" dirty="0">
                <a:solidFill>
                  <a:srgbClr val="000000"/>
                </a:solidFill>
                <a:latin typeface="Arial" panose="020B0604020202020204" pitchFamily="34" charset="0"/>
                <a:cs typeface="Arial" panose="020B0604020202020204" pitchFamily="34" charset="0"/>
              </a:rPr>
              <a:t>RSD</a:t>
            </a:r>
            <a:r>
              <a:rPr lang="en-US" altLang="zh-CN" sz="1400" baseline="-25000" dirty="0">
                <a:solidFill>
                  <a:srgbClr val="000000"/>
                </a:solidFill>
                <a:latin typeface="Arial" panose="020B0604020202020204" pitchFamily="34" charset="0"/>
                <a:cs typeface="Arial" panose="020B0604020202020204" pitchFamily="34" charset="0"/>
              </a:rPr>
              <a:t>R</a:t>
            </a:r>
            <a:r>
              <a:rPr lang="en-US" altLang="zh-CN" sz="1400" dirty="0">
                <a:solidFill>
                  <a:prstClr val="black"/>
                </a:solidFill>
                <a:latin typeface="Arial" panose="020B0604020202020204" pitchFamily="34" charset="0"/>
                <a:cs typeface="Arial" panose="020B0604020202020204" pitchFamily="34" charset="0"/>
              </a:rPr>
              <a:t> (</a:t>
            </a:r>
            <a:r>
              <a:rPr lang="en-US" altLang="zh-CN" sz="1400" dirty="0" err="1">
                <a:solidFill>
                  <a:prstClr val="black"/>
                </a:solidFill>
                <a:latin typeface="Arial" panose="020B0604020202020204" pitchFamily="34" charset="0"/>
                <a:cs typeface="Arial" panose="020B0604020202020204" pitchFamily="34" charset="0"/>
              </a:rPr>
              <a:t>Hor</a:t>
            </a:r>
            <a:r>
              <a:rPr lang="en-US" altLang="zh-CN" sz="1400" dirty="0">
                <a:solidFill>
                  <a:prstClr val="black"/>
                </a:solidFill>
                <a:latin typeface="Arial" panose="020B0604020202020204" pitchFamily="34" charset="0"/>
                <a:cs typeface="Arial" panose="020B0604020202020204" pitchFamily="34" charset="0"/>
              </a:rPr>
              <a:t>)   = Horwitz value calculated from: 2^(1 - 0.5log c) where c = the concentration of the </a:t>
            </a:r>
            <a:r>
              <a:rPr lang="en-US" altLang="zh-CN" sz="1400" dirty="0" err="1">
                <a:solidFill>
                  <a:prstClr val="black"/>
                </a:solidFill>
                <a:latin typeface="Arial" panose="020B0604020202020204" pitchFamily="34" charset="0"/>
                <a:cs typeface="Arial" panose="020B0604020202020204" pitchFamily="34" charset="0"/>
              </a:rPr>
              <a:t>analyte</a:t>
            </a:r>
            <a:r>
              <a:rPr lang="en-US" altLang="zh-CN" sz="1400" dirty="0">
                <a:solidFill>
                  <a:prstClr val="black"/>
                </a:solidFill>
                <a:latin typeface="Arial" panose="020B0604020202020204" pitchFamily="34" charset="0"/>
                <a:cs typeface="Arial" panose="020B0604020202020204" pitchFamily="34" charset="0"/>
              </a:rPr>
              <a:t> as a decimal fraction</a:t>
            </a:r>
            <a:endParaRPr lang="zh-CN" altLang="zh-CN" sz="1400" dirty="0">
              <a:solidFill>
                <a:prstClr val="black"/>
              </a:solidFill>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6</a:t>
            </a:fld>
            <a:endParaRPr lang="zh-CN" altLang="en-US"/>
          </a:p>
        </p:txBody>
      </p:sp>
    </p:spTree>
    <p:extLst>
      <p:ext uri="{BB962C8B-B14F-4D97-AF65-F5344CB8AC3E}">
        <p14:creationId xmlns:p14="http://schemas.microsoft.com/office/powerpoint/2010/main" val="2141311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480279" y="326102"/>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r>
              <a:rPr lang="en-US" altLang="zh-CN" dirty="0" smtClean="0">
                <a:latin typeface="Helvetica" pitchFamily="34" charset="0"/>
                <a:cs typeface="Helvetica" pitchFamily="34" charset="0"/>
              </a:rPr>
              <a:t>Analytical Method</a:t>
            </a:r>
            <a:endParaRPr lang="zh-CN" altLang="en-US" dirty="0">
              <a:latin typeface="Helvetica" pitchFamily="34" charset="0"/>
              <a:cs typeface="Helvetica" pitchFamily="34" charset="0"/>
            </a:endParaRPr>
          </a:p>
        </p:txBody>
      </p:sp>
      <p:sp>
        <p:nvSpPr>
          <p:cNvPr id="5" name="内容占位符 2"/>
          <p:cNvSpPr txBox="1">
            <a:spLocks/>
          </p:cNvSpPr>
          <p:nvPr/>
        </p:nvSpPr>
        <p:spPr>
          <a:xfrm>
            <a:off x="856060" y="1860915"/>
            <a:ext cx="9334862" cy="1508587"/>
          </a:xfrm>
          <a:prstGeom prst="rect">
            <a:avLst/>
          </a:prstGeom>
        </p:spPr>
        <p:txBody>
          <a:bodyPr vert="horz" lIns="91440" tIns="45720" rIns="91440" bIns="45720" rtlCol="0">
            <a:noAutofit/>
          </a:bodyPr>
          <a:lst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a:lstStyle>
          <a:p>
            <a:pPr algn="just">
              <a:buFont typeface="Wingdings" panose="05000000000000000000" pitchFamily="2" charset="2"/>
              <a:buChar char="ü"/>
            </a:pPr>
            <a:r>
              <a:rPr lang="en-US" altLang="zh-CN" b="1" dirty="0" smtClean="0">
                <a:latin typeface="Arial" panose="020B0604020202020204" pitchFamily="34" charset="0"/>
                <a:ea typeface="Arial Unicode MS" pitchFamily="34" charset="-122"/>
                <a:cs typeface="Arial" panose="020B0604020202020204" pitchFamily="34" charset="0"/>
              </a:rPr>
              <a:t>Outline of Method</a:t>
            </a:r>
          </a:p>
          <a:p>
            <a:pPr algn="just"/>
            <a:r>
              <a:rPr lang="en-US" altLang="zh-CN" sz="1500" dirty="0">
                <a:latin typeface="Arial" panose="020B0604020202020204" pitchFamily="34" charset="0"/>
                <a:cs typeface="Arial" panose="020B0604020202020204" pitchFamily="34" charset="0"/>
              </a:rPr>
              <a:t>The 28-Homobrassinolide content of the samples is determined by high performance liquid chromatography on ODS-C18 film stainless column with UV detector at 220 nm, quantified by external standard </a:t>
            </a:r>
            <a:r>
              <a:rPr lang="en-US" altLang="zh-CN" sz="1500" dirty="0" smtClean="0">
                <a:latin typeface="Arial" panose="020B0604020202020204" pitchFamily="34" charset="0"/>
                <a:cs typeface="Arial" panose="020B0604020202020204" pitchFamily="34" charset="0"/>
              </a:rPr>
              <a:t>method.</a:t>
            </a:r>
            <a:endParaRPr lang="en-US" altLang="zh-CN" b="1" dirty="0" smtClean="0">
              <a:latin typeface="Arial" panose="020B0604020202020204" pitchFamily="34" charset="0"/>
              <a:ea typeface="Arial Unicode MS" pitchFamily="34" charset="-122"/>
              <a:cs typeface="Arial" panose="020B0604020202020204" pitchFamily="34"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2784605385"/>
              </p:ext>
            </p:extLst>
          </p:nvPr>
        </p:nvGraphicFramePr>
        <p:xfrm>
          <a:off x="1444783" y="3507289"/>
          <a:ext cx="8338045" cy="1965960"/>
        </p:xfrm>
        <a:graphic>
          <a:graphicData uri="http://schemas.openxmlformats.org/drawingml/2006/table">
            <a:tbl>
              <a:tblPr firstRow="1" bandRow="1"/>
              <a:tblGrid>
                <a:gridCol w="1548938"/>
                <a:gridCol w="3494762"/>
                <a:gridCol w="1077238"/>
                <a:gridCol w="2217107"/>
              </a:tblGrid>
              <a:tr h="415816">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r>
                        <a:rPr lang="en-US" altLang="zh-CN" sz="1500" dirty="0" smtClean="0">
                          <a:latin typeface="Arial" panose="020B0604020202020204" pitchFamily="34" charset="0"/>
                          <a:cs typeface="Arial" panose="020B0604020202020204" pitchFamily="34" charset="0"/>
                        </a:rPr>
                        <a:t>Column:</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dirty="0" smtClean="0">
                          <a:latin typeface="Arial" panose="020B0604020202020204" pitchFamily="34" charset="0"/>
                          <a:cs typeface="Arial" panose="020B0604020202020204" pitchFamily="34" charset="0"/>
                        </a:rPr>
                        <a:t>250mm x 4.6 mm (id), packed with ODS-C18, or equivalent</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r>
                        <a:rPr lang="en-US" altLang="zh-CN" sz="1500" dirty="0" smtClean="0">
                          <a:solidFill>
                            <a:schemeClr val="tx1"/>
                          </a:solidFill>
                          <a:latin typeface="Arial" panose="020B0604020202020204" pitchFamily="34" charset="0"/>
                          <a:cs typeface="Arial" panose="020B0604020202020204" pitchFamily="34" charset="0"/>
                        </a:rPr>
                        <a:t>Eluent: </a:t>
                      </a:r>
                      <a:endParaRPr lang="zh-CN" altLang="en-US" sz="1500" dirty="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dirty="0" smtClean="0">
                          <a:solidFill>
                            <a:schemeClr val="tx1"/>
                          </a:solidFill>
                          <a:latin typeface="Arial" panose="020B0604020202020204" pitchFamily="34" charset="0"/>
                          <a:cs typeface="Arial" panose="020B0604020202020204" pitchFamily="34" charset="0"/>
                        </a:rPr>
                        <a:t>acetonitrile+ water = 80 + 20</a:t>
                      </a:r>
                      <a:r>
                        <a:rPr lang="zh-CN" altLang="en-US" sz="1500" dirty="0" smtClean="0">
                          <a:solidFill>
                            <a:schemeClr val="tx1"/>
                          </a:solidFill>
                          <a:latin typeface="Arial" panose="020B0604020202020204" pitchFamily="34" charset="0"/>
                          <a:cs typeface="Arial" panose="020B0604020202020204" pitchFamily="34" charset="0"/>
                        </a:rPr>
                        <a:t>（</a:t>
                      </a:r>
                      <a:r>
                        <a:rPr lang="en-US" altLang="zh-CN" sz="1500" dirty="0" smtClean="0">
                          <a:solidFill>
                            <a:schemeClr val="tx1"/>
                          </a:solidFill>
                          <a:latin typeface="Arial" panose="020B0604020202020204" pitchFamily="34" charset="0"/>
                          <a:cs typeface="Arial" panose="020B0604020202020204" pitchFamily="34" charset="0"/>
                        </a:rPr>
                        <a:t>v/v</a:t>
                      </a:r>
                      <a:r>
                        <a:rPr lang="zh-CN" altLang="en-US" sz="1500" dirty="0" smtClean="0">
                          <a:solidFill>
                            <a:schemeClr val="tx1"/>
                          </a:solidFill>
                          <a:latin typeface="Arial" panose="020B0604020202020204" pitchFamily="34" charset="0"/>
                          <a:cs typeface="Arial" panose="020B0604020202020204" pitchFamily="34" charset="0"/>
                        </a:rPr>
                        <a:t>）</a:t>
                      </a:r>
                      <a:endParaRPr lang="en-US" altLang="zh-CN" sz="1500" dirty="0" smtClean="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185688">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Column Temperature:</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25</a:t>
                      </a:r>
                      <a:r>
                        <a:rPr lang="zh-CN" altLang="zh-CN" sz="1500" kern="100" dirty="0" smtClean="0">
                          <a:solidFill>
                            <a:schemeClr val="tx1"/>
                          </a:solidFill>
                          <a:latin typeface="Arial" panose="020B0604020202020204" pitchFamily="34" charset="0"/>
                          <a:cs typeface="Arial" panose="020B0604020202020204" pitchFamily="34" charset="0"/>
                        </a:rPr>
                        <a:t>℃</a:t>
                      </a:r>
                      <a:endParaRPr lang="en-US" altLang="zh-CN" sz="1500" kern="100" baseline="30000" dirty="0" smtClean="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Flow Rate:</a:t>
                      </a:r>
                      <a:endParaRPr lang="en-US" altLang="zh-CN" sz="1500" kern="100" baseline="30000" dirty="0" smtClean="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1.0 ml/min</a:t>
                      </a:r>
                      <a:endParaRPr lang="en-US" altLang="zh-CN" sz="1500" kern="100" baseline="30000" dirty="0" smtClean="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390912">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Detector Wavelength</a:t>
                      </a:r>
                      <a:r>
                        <a:rPr lang="zh-CN" altLang="zh-CN" sz="1500" kern="100" dirty="0" smtClean="0">
                          <a:solidFill>
                            <a:schemeClr val="tx1"/>
                          </a:solidFill>
                          <a:latin typeface="Arial" panose="020B0604020202020204" pitchFamily="34" charset="0"/>
                          <a:cs typeface="Arial" panose="020B0604020202020204" pitchFamily="34" charset="0"/>
                        </a:rPr>
                        <a:t>：</a:t>
                      </a:r>
                      <a:endParaRPr lang="en-US" altLang="zh-CN" sz="1500" kern="100" dirty="0" smtClean="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220nm</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r>
                        <a:rPr lang="en-US" altLang="zh-CN" sz="1500" kern="100" dirty="0" smtClean="0">
                          <a:solidFill>
                            <a:schemeClr val="tx1"/>
                          </a:solidFill>
                          <a:latin typeface="Arial" panose="020B0604020202020204" pitchFamily="34" charset="0"/>
                          <a:cs typeface="Arial" panose="020B0604020202020204" pitchFamily="34" charset="0"/>
                        </a:rPr>
                        <a:t>Injection Volume: </a:t>
                      </a:r>
                      <a:endParaRPr lang="zh-CN" altLang="en-US" sz="1500" dirty="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10μL</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162875">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Retention time:</a:t>
                      </a:r>
                      <a:endParaRPr lang="zh-CN" altLang="zh-CN" sz="1500" kern="100" dirty="0" smtClean="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Approximately</a:t>
                      </a:r>
                      <a:r>
                        <a:rPr lang="en-US" altLang="zh-CN" sz="1500" kern="100" baseline="0" dirty="0" smtClean="0">
                          <a:solidFill>
                            <a:schemeClr val="tx1"/>
                          </a:solidFill>
                          <a:latin typeface="Arial" panose="020B0604020202020204" pitchFamily="34" charset="0"/>
                          <a:cs typeface="Arial" panose="020B0604020202020204" pitchFamily="34" charset="0"/>
                        </a:rPr>
                        <a:t> 20.5</a:t>
                      </a:r>
                      <a:r>
                        <a:rPr lang="en-US" altLang="zh-CN" sz="1500" kern="100" dirty="0" smtClean="0">
                          <a:solidFill>
                            <a:schemeClr val="tx1"/>
                          </a:solidFill>
                          <a:latin typeface="Arial" panose="020B0604020202020204" pitchFamily="34" charset="0"/>
                          <a:cs typeface="Arial" panose="020B0604020202020204" pitchFamily="34" charset="0"/>
                        </a:rPr>
                        <a:t>min</a:t>
                      </a:r>
                      <a:endParaRPr lang="zh-CN" altLang="zh-CN" sz="1500" kern="100" dirty="0" smtClean="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endParaRPr lang="zh-CN" altLang="en-US" sz="1500" dirty="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endParaRPr lang="zh-CN" altLang="en-US" sz="1500" dirty="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 name="幻灯片编号占位符 1"/>
          <p:cNvSpPr>
            <a:spLocks noGrp="1"/>
          </p:cNvSpPr>
          <p:nvPr>
            <p:ph type="sldNum" sz="quarter" idx="12"/>
          </p:nvPr>
        </p:nvSpPr>
        <p:spPr/>
        <p:txBody>
          <a:bodyPr/>
          <a:lstStyle/>
          <a:p>
            <a:fld id="{04BAE5B3-BE46-4E18-80F1-3E1CF5BEC112}" type="slidenum">
              <a:rPr lang="zh-CN" altLang="en-US" smtClean="0"/>
              <a:t>7</a:t>
            </a:fld>
            <a:endParaRPr lang="zh-CN" altLang="en-US"/>
          </a:p>
        </p:txBody>
      </p:sp>
    </p:spTree>
    <p:extLst>
      <p:ext uri="{BB962C8B-B14F-4D97-AF65-F5344CB8AC3E}">
        <p14:creationId xmlns:p14="http://schemas.microsoft.com/office/powerpoint/2010/main" val="451686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56060" y="463888"/>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r>
              <a:rPr lang="en-US" altLang="zh-CN" dirty="0" smtClean="0">
                <a:latin typeface="Helvetica" pitchFamily="34" charset="0"/>
                <a:cs typeface="Helvetica" pitchFamily="34" charset="0"/>
              </a:rPr>
              <a:t>Analytical Method</a:t>
            </a:r>
            <a:endParaRPr lang="zh-CN" altLang="en-US" dirty="0">
              <a:latin typeface="Helvetica" panose="020B0604020202020204" pitchFamily="34" charset="0"/>
              <a:cs typeface="Helvetica" panose="020B0604020202020204" pitchFamily="34" charset="0"/>
            </a:endParaRPr>
          </a:p>
        </p:txBody>
      </p:sp>
      <p:sp>
        <p:nvSpPr>
          <p:cNvPr id="5" name="内容占位符 2"/>
          <p:cNvSpPr txBox="1">
            <a:spLocks/>
          </p:cNvSpPr>
          <p:nvPr/>
        </p:nvSpPr>
        <p:spPr>
          <a:xfrm>
            <a:off x="856060" y="1687115"/>
            <a:ext cx="9903798" cy="4287800"/>
          </a:xfrm>
          <a:prstGeom prst="rect">
            <a:avLst/>
          </a:prstGeom>
        </p:spPr>
        <p:txBody>
          <a:bodyPr vert="horz" lIns="91440" tIns="45720" rIns="91440" bIns="45720" rtlCol="0">
            <a:noAutofit/>
          </a:bodyPr>
          <a:lst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a:lstStyle>
          <a:p>
            <a:pPr>
              <a:buFont typeface="Wingdings" panose="05000000000000000000" pitchFamily="2" charset="2"/>
              <a:buChar char="ü"/>
            </a:pPr>
            <a:r>
              <a:rPr lang="en-US" altLang="zh-CN" b="1" dirty="0" smtClean="0">
                <a:latin typeface="Arial" panose="020B0604020202020204" pitchFamily="34" charset="0"/>
                <a:cs typeface="Arial" panose="020B0604020202020204" pitchFamily="34" charset="0"/>
              </a:rPr>
              <a:t>Preparation of the test substance solution and determination</a:t>
            </a:r>
            <a:endParaRPr lang="en-US" altLang="zh-CN" sz="1500" dirty="0" smtClean="0">
              <a:latin typeface="Arial" panose="020B0604020202020204" pitchFamily="34" charset="0"/>
              <a:cs typeface="Arial" panose="020B0604020202020204" pitchFamily="34" charset="0"/>
            </a:endParaRPr>
          </a:p>
          <a:p>
            <a:pPr algn="just"/>
            <a:r>
              <a:rPr lang="en-US" altLang="zh-CN" sz="1500" dirty="0">
                <a:latin typeface="Arial" panose="020B0604020202020204" pitchFamily="34" charset="0"/>
                <a:cs typeface="Arial" panose="020B0604020202020204" pitchFamily="34" charset="0"/>
              </a:rPr>
              <a:t>Preparation of standard solution: prepare standard solution in duplicate. Weigh 0.015g (to the nearest 0.1mg) 28-Homobrassinolide standard into 25ml volumetric flask, dissolved by 10ml methanol. Add 10ml </a:t>
            </a:r>
            <a:r>
              <a:rPr lang="en-US" altLang="zh-CN" sz="1500" dirty="0" err="1">
                <a:latin typeface="Arial" panose="020B0604020202020204" pitchFamily="34" charset="0"/>
                <a:cs typeface="Arial" panose="020B0604020202020204" pitchFamily="34" charset="0"/>
              </a:rPr>
              <a:t>phenylboronic</a:t>
            </a:r>
            <a:r>
              <a:rPr lang="en-US" altLang="zh-CN" sz="1500" dirty="0">
                <a:latin typeface="Arial" panose="020B0604020202020204" pitchFamily="34" charset="0"/>
                <a:cs typeface="Arial" panose="020B0604020202020204" pitchFamily="34" charset="0"/>
              </a:rPr>
              <a:t> acid solution, react 30min in </a:t>
            </a:r>
            <a:r>
              <a:rPr lang="en-US" altLang="zh-CN" sz="1500" dirty="0" err="1">
                <a:latin typeface="Arial" panose="020B0604020202020204" pitchFamily="34" charset="0"/>
                <a:cs typeface="Arial" panose="020B0604020202020204" pitchFamily="34" charset="0"/>
              </a:rPr>
              <a:t>calorstat</a:t>
            </a:r>
            <a:r>
              <a:rPr lang="en-US" altLang="zh-CN" sz="1500" dirty="0">
                <a:latin typeface="Arial" panose="020B0604020202020204" pitchFamily="34" charset="0"/>
                <a:cs typeface="Arial" panose="020B0604020202020204" pitchFamily="34" charset="0"/>
              </a:rPr>
              <a:t> at 50°C. Allow the solution to cool to ambient temperature and fill to the mark with methanol. Mix thoroughly and place the flask in an ultrasonic bath for 5 min, then filter the solution through a 0.45μm filter membrane prior to analysis. </a:t>
            </a:r>
            <a:endParaRPr lang="en-US" altLang="zh-CN" sz="1500" dirty="0" smtClean="0">
              <a:latin typeface="Arial" panose="020B0604020202020204" pitchFamily="34" charset="0"/>
              <a:cs typeface="Arial" panose="020B0604020202020204" pitchFamily="34" charset="0"/>
            </a:endParaRPr>
          </a:p>
          <a:p>
            <a:pPr algn="just"/>
            <a:r>
              <a:rPr lang="en-US" altLang="zh-CN" sz="1500" dirty="0">
                <a:latin typeface="Arial" panose="020B0604020202020204" pitchFamily="34" charset="0"/>
                <a:cs typeface="Arial" panose="020B0604020202020204" pitchFamily="34" charset="0"/>
              </a:rPr>
              <a:t>Preparation of sample solution: prepare sample solution in duplicate. Weigh 0.015g (to the nearest 0.1mg) sufficient sample to contain about 15mg 28-Homobrassinolide into 25ml volumetric flask, dissolved by 10ml methanol. Add 10ml </a:t>
            </a:r>
            <a:r>
              <a:rPr lang="en-US" altLang="zh-CN" sz="1500" dirty="0" err="1">
                <a:latin typeface="Arial" panose="020B0604020202020204" pitchFamily="34" charset="0"/>
                <a:cs typeface="Arial" panose="020B0604020202020204" pitchFamily="34" charset="0"/>
              </a:rPr>
              <a:t>phenylboronic</a:t>
            </a:r>
            <a:r>
              <a:rPr lang="en-US" altLang="zh-CN" sz="1500" dirty="0">
                <a:latin typeface="Arial" panose="020B0604020202020204" pitchFamily="34" charset="0"/>
                <a:cs typeface="Arial" panose="020B0604020202020204" pitchFamily="34" charset="0"/>
              </a:rPr>
              <a:t> acid solution, react 30min in </a:t>
            </a:r>
            <a:r>
              <a:rPr lang="en-US" altLang="zh-CN" sz="1500" dirty="0" err="1">
                <a:latin typeface="Arial" panose="020B0604020202020204" pitchFamily="34" charset="0"/>
                <a:cs typeface="Arial" panose="020B0604020202020204" pitchFamily="34" charset="0"/>
              </a:rPr>
              <a:t>calorstat</a:t>
            </a:r>
            <a:r>
              <a:rPr lang="en-US" altLang="zh-CN" sz="1500" dirty="0">
                <a:latin typeface="Arial" panose="020B0604020202020204" pitchFamily="34" charset="0"/>
                <a:cs typeface="Arial" panose="020B0604020202020204" pitchFamily="34" charset="0"/>
              </a:rPr>
              <a:t> at </a:t>
            </a:r>
            <a:r>
              <a:rPr lang="en-US" altLang="zh-CN" sz="1500" dirty="0" smtClean="0">
                <a:latin typeface="Arial" panose="020B0604020202020204" pitchFamily="34" charset="0"/>
                <a:cs typeface="Arial" panose="020B0604020202020204" pitchFamily="34" charset="0"/>
              </a:rPr>
              <a:t>50°C</a:t>
            </a:r>
            <a:r>
              <a:rPr lang="en-US" altLang="zh-CN" sz="1500" dirty="0">
                <a:latin typeface="Arial" panose="020B0604020202020204" pitchFamily="34" charset="0"/>
                <a:cs typeface="Arial" panose="020B0604020202020204" pitchFamily="34" charset="0"/>
              </a:rPr>
              <a:t>. Allow the solution to cool to ambient temperature and fill to the mark with methanol. Mix thoroughly and place the flask in an ultrasonic bath for 5 min, then filter the solution through a 0.45μm filter membrane prior to analysis. (Sample solutions S1 and S2). </a:t>
            </a:r>
            <a:endParaRPr lang="en-US" altLang="zh-CN" sz="1500" dirty="0" smtClean="0">
              <a:latin typeface="Arial" panose="020B0604020202020204" pitchFamily="34" charset="0"/>
              <a:cs typeface="Arial" panose="020B0604020202020204" pitchFamily="34" charset="0"/>
            </a:endParaRPr>
          </a:p>
          <a:p>
            <a:pPr algn="just"/>
            <a:r>
              <a:rPr lang="en-US" altLang="zh-CN" sz="1500" dirty="0">
                <a:latin typeface="Arial" panose="020B0604020202020204" pitchFamily="34" charset="0"/>
                <a:cs typeface="Arial" panose="020B0604020202020204" pitchFamily="34" charset="0"/>
              </a:rPr>
              <a:t>Determination: Inject in duplicate 10μL portions of each sample solution bracketing them by injections of the calibration solutions as follows: C</a:t>
            </a:r>
            <a:r>
              <a:rPr lang="en-US" altLang="zh-CN" sz="1500" baseline="-25000" dirty="0">
                <a:latin typeface="Arial" panose="020B0604020202020204" pitchFamily="34" charset="0"/>
                <a:cs typeface="Arial" panose="020B0604020202020204" pitchFamily="34" charset="0"/>
              </a:rPr>
              <a:t>A</a:t>
            </a:r>
            <a:r>
              <a:rPr lang="en-US" altLang="zh-CN" sz="1500" dirty="0">
                <a:latin typeface="Arial" panose="020B0604020202020204" pitchFamily="34" charset="0"/>
                <a:cs typeface="Arial" panose="020B0604020202020204" pitchFamily="34" charset="0"/>
              </a:rPr>
              <a:t>, S</a:t>
            </a:r>
            <a:r>
              <a:rPr lang="en-US" altLang="zh-CN" sz="1500" baseline="-25000" dirty="0">
                <a:latin typeface="Arial" panose="020B0604020202020204" pitchFamily="34" charset="0"/>
                <a:cs typeface="Arial" panose="020B0604020202020204" pitchFamily="34" charset="0"/>
              </a:rPr>
              <a:t>1</a:t>
            </a:r>
            <a:r>
              <a:rPr lang="en-US" altLang="zh-CN" sz="1500" dirty="0">
                <a:latin typeface="Arial" panose="020B0604020202020204" pitchFamily="34" charset="0"/>
                <a:cs typeface="Arial" panose="020B0604020202020204" pitchFamily="34" charset="0"/>
              </a:rPr>
              <a:t>, S</a:t>
            </a:r>
            <a:r>
              <a:rPr lang="en-US" altLang="zh-CN" sz="1500" baseline="-25000" dirty="0">
                <a:latin typeface="Arial" panose="020B0604020202020204" pitchFamily="34" charset="0"/>
                <a:cs typeface="Arial" panose="020B0604020202020204" pitchFamily="34" charset="0"/>
              </a:rPr>
              <a:t>1</a:t>
            </a:r>
            <a:r>
              <a:rPr lang="en-US" altLang="zh-CN" sz="1500" dirty="0">
                <a:latin typeface="Arial" panose="020B0604020202020204" pitchFamily="34" charset="0"/>
                <a:cs typeface="Arial" panose="020B0604020202020204" pitchFamily="34" charset="0"/>
              </a:rPr>
              <a:t>, C</a:t>
            </a:r>
            <a:r>
              <a:rPr lang="en-US" altLang="zh-CN" sz="1500" baseline="-25000" dirty="0">
                <a:latin typeface="Arial" panose="020B0604020202020204" pitchFamily="34" charset="0"/>
                <a:cs typeface="Arial" panose="020B0604020202020204" pitchFamily="34" charset="0"/>
              </a:rPr>
              <a:t>B</a:t>
            </a:r>
            <a:r>
              <a:rPr lang="en-US" altLang="zh-CN" sz="1500" dirty="0">
                <a:latin typeface="Arial" panose="020B0604020202020204" pitchFamily="34" charset="0"/>
                <a:cs typeface="Arial" panose="020B0604020202020204" pitchFamily="34" charset="0"/>
              </a:rPr>
              <a:t>, S</a:t>
            </a:r>
            <a:r>
              <a:rPr lang="en-US" altLang="zh-CN" sz="1500" baseline="-25000" dirty="0">
                <a:latin typeface="Arial" panose="020B0604020202020204" pitchFamily="34" charset="0"/>
                <a:cs typeface="Arial" panose="020B0604020202020204" pitchFamily="34" charset="0"/>
              </a:rPr>
              <a:t>2</a:t>
            </a:r>
            <a:r>
              <a:rPr lang="en-US" altLang="zh-CN" sz="1500" dirty="0">
                <a:latin typeface="Arial" panose="020B0604020202020204" pitchFamily="34" charset="0"/>
                <a:cs typeface="Arial" panose="020B0604020202020204" pitchFamily="34" charset="0"/>
              </a:rPr>
              <a:t>, S</a:t>
            </a:r>
            <a:r>
              <a:rPr lang="en-US" altLang="zh-CN" sz="1500" baseline="-25000" dirty="0">
                <a:latin typeface="Arial" panose="020B0604020202020204" pitchFamily="34" charset="0"/>
                <a:cs typeface="Arial" panose="020B0604020202020204" pitchFamily="34" charset="0"/>
              </a:rPr>
              <a:t>2</a:t>
            </a:r>
            <a:r>
              <a:rPr lang="en-US" altLang="zh-CN" sz="1500" dirty="0">
                <a:latin typeface="Arial" panose="020B0604020202020204" pitchFamily="34" charset="0"/>
                <a:cs typeface="Arial" panose="020B0604020202020204" pitchFamily="34" charset="0"/>
              </a:rPr>
              <a:t>, C</a:t>
            </a:r>
            <a:r>
              <a:rPr lang="en-US" altLang="zh-CN" sz="1500" baseline="-25000" dirty="0">
                <a:latin typeface="Arial" panose="020B0604020202020204" pitchFamily="34" charset="0"/>
                <a:cs typeface="Arial" panose="020B0604020202020204" pitchFamily="34" charset="0"/>
              </a:rPr>
              <a:t>A</a:t>
            </a:r>
            <a:r>
              <a:rPr lang="en-US" altLang="zh-CN" sz="1500" dirty="0">
                <a:latin typeface="Arial" panose="020B0604020202020204" pitchFamily="34" charset="0"/>
                <a:cs typeface="Arial" panose="020B0604020202020204" pitchFamily="34" charset="0"/>
              </a:rPr>
              <a:t>, etc.</a:t>
            </a:r>
            <a:endParaRPr lang="zh-CN" altLang="zh-CN" sz="1500" dirty="0">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8</a:t>
            </a:fld>
            <a:endParaRPr lang="zh-CN" altLang="en-US"/>
          </a:p>
        </p:txBody>
      </p:sp>
    </p:spTree>
    <p:extLst>
      <p:ext uri="{BB962C8B-B14F-4D97-AF65-F5344CB8AC3E}">
        <p14:creationId xmlns:p14="http://schemas.microsoft.com/office/powerpoint/2010/main" val="3075776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56060" y="463888"/>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r>
              <a:rPr lang="en-US" altLang="zh-CN" dirty="0" smtClean="0">
                <a:latin typeface="Helvetica" panose="020B0604020202020204" pitchFamily="34" charset="0"/>
                <a:cs typeface="Helvetica" panose="020B0604020202020204" pitchFamily="34" charset="0"/>
              </a:rPr>
              <a:t>Study format</a:t>
            </a:r>
            <a:endParaRPr lang="zh-CN" altLang="en-US" dirty="0">
              <a:latin typeface="Helvetica" panose="020B0604020202020204" pitchFamily="34" charset="0"/>
              <a:cs typeface="Helvetica" panose="020B0604020202020204" pitchFamily="34" charset="0"/>
            </a:endParaRPr>
          </a:p>
        </p:txBody>
      </p:sp>
      <p:sp>
        <p:nvSpPr>
          <p:cNvPr id="5" name="内容占位符 2"/>
          <p:cNvSpPr txBox="1">
            <a:spLocks/>
          </p:cNvSpPr>
          <p:nvPr/>
        </p:nvSpPr>
        <p:spPr>
          <a:xfrm>
            <a:off x="1469836" y="1737219"/>
            <a:ext cx="7924685" cy="4300326"/>
          </a:xfrm>
          <a:prstGeom prst="rect">
            <a:avLst/>
          </a:prstGeom>
        </p:spPr>
        <p:txBody>
          <a:bodyPr vert="horz" lIns="91440" tIns="45720" rIns="91440" bIns="45720" rtlCol="0">
            <a:noAutofit/>
          </a:bodyPr>
          <a:lst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a:lstStyle>
          <a:p>
            <a:pPr>
              <a:buFont typeface="Wingdings" panose="05000000000000000000" pitchFamily="2" charset="2"/>
              <a:buChar char="ü"/>
            </a:pPr>
            <a:r>
              <a:rPr lang="en-US" altLang="zh-CN" b="1" dirty="0" smtClean="0">
                <a:latin typeface="Arial" panose="020B0604020202020204" pitchFamily="34" charset="0"/>
                <a:cs typeface="Arial" panose="020B0604020202020204" pitchFamily="34" charset="0"/>
              </a:rPr>
              <a:t>Samples</a:t>
            </a:r>
            <a:endParaRPr lang="en-US" altLang="zh-CN" sz="1200" b="1" dirty="0" smtClean="0">
              <a:latin typeface="Arial" panose="020B0604020202020204" pitchFamily="34" charset="0"/>
              <a:cs typeface="Arial" panose="020B0604020202020204" pitchFamily="34" charset="0"/>
            </a:endParaRPr>
          </a:p>
          <a:p>
            <a:pPr>
              <a:lnSpc>
                <a:spcPct val="100000"/>
              </a:lnSpc>
            </a:pPr>
            <a:r>
              <a:rPr lang="en-US" altLang="zh-CN" sz="1500" dirty="0">
                <a:latin typeface="Arial" panose="020B0604020202020204" pitchFamily="34" charset="0"/>
                <a:cs typeface="Arial" panose="020B0604020202020204" pitchFamily="34" charset="0"/>
              </a:rPr>
              <a:t>28-Homobrassinolide </a:t>
            </a:r>
            <a:r>
              <a:rPr lang="en-US" altLang="zh-CN" sz="1500" dirty="0" smtClean="0">
                <a:latin typeface="Arial" panose="020B0604020202020204" pitchFamily="34" charset="0"/>
                <a:cs typeface="Arial" panose="020B0604020202020204" pitchFamily="34" charset="0"/>
              </a:rPr>
              <a:t>Technical (</a:t>
            </a:r>
            <a:r>
              <a:rPr lang="de-CH" altLang="zh-CN" sz="1500" kern="0" dirty="0">
                <a:latin typeface="Arial" panose="020B0604020202020204" pitchFamily="34" charset="0"/>
                <a:cs typeface="Arial" panose="020B0604020202020204" pitchFamily="34" charset="0"/>
              </a:rPr>
              <a:t>SAMPLE A</a:t>
            </a:r>
            <a:r>
              <a:rPr lang="en-US" altLang="zh-CN" sz="1500" dirty="0" smtClean="0">
                <a:latin typeface="Arial" panose="020B0604020202020204" pitchFamily="34" charset="0"/>
                <a:cs typeface="Arial" panose="020B0604020202020204" pitchFamily="34" charset="0"/>
              </a:rPr>
              <a:t>)</a:t>
            </a:r>
            <a:endParaRPr lang="zh-CN" altLang="zh-CN" sz="1500" dirty="0" smtClean="0">
              <a:latin typeface="Arial" panose="020B0604020202020204" pitchFamily="34" charset="0"/>
              <a:cs typeface="Arial" panose="020B0604020202020204" pitchFamily="34" charset="0"/>
            </a:endParaRPr>
          </a:p>
          <a:p>
            <a:pPr>
              <a:lnSpc>
                <a:spcPct val="100000"/>
              </a:lnSpc>
            </a:pPr>
            <a:r>
              <a:rPr lang="en-US" altLang="zh-CN" sz="1500" dirty="0">
                <a:latin typeface="Arial" panose="020B0604020202020204" pitchFamily="34" charset="0"/>
                <a:cs typeface="Arial" panose="020B0604020202020204" pitchFamily="34" charset="0"/>
              </a:rPr>
              <a:t>28-Homobrassinolide </a:t>
            </a:r>
            <a:r>
              <a:rPr lang="en-US" altLang="zh-CN" sz="1500" dirty="0" smtClean="0">
                <a:latin typeface="Arial" panose="020B0604020202020204" pitchFamily="34" charset="0"/>
                <a:cs typeface="Arial" panose="020B0604020202020204" pitchFamily="34" charset="0"/>
              </a:rPr>
              <a:t>Technical (</a:t>
            </a:r>
            <a:r>
              <a:rPr lang="de-CH" altLang="zh-CN" sz="1500" kern="0" dirty="0">
                <a:latin typeface="Arial" panose="020B0604020202020204" pitchFamily="34" charset="0"/>
                <a:cs typeface="Arial" panose="020B0604020202020204" pitchFamily="34" charset="0"/>
              </a:rPr>
              <a:t>SAMPLE </a:t>
            </a:r>
            <a:r>
              <a:rPr lang="de-CH" altLang="zh-CN" sz="1500" kern="0" dirty="0" smtClean="0">
                <a:latin typeface="Arial" panose="020B0604020202020204" pitchFamily="34" charset="0"/>
                <a:cs typeface="Arial" panose="020B0604020202020204" pitchFamily="34" charset="0"/>
              </a:rPr>
              <a:t>B</a:t>
            </a:r>
            <a:r>
              <a:rPr lang="en-US" altLang="zh-CN" sz="1500" dirty="0" smtClean="0">
                <a:latin typeface="Arial" panose="020B0604020202020204" pitchFamily="34" charset="0"/>
                <a:cs typeface="Arial" panose="020B0604020202020204" pitchFamily="34" charset="0"/>
              </a:rPr>
              <a:t>)</a:t>
            </a:r>
            <a:endParaRPr lang="zh-CN" altLang="zh-CN" sz="1500" dirty="0" smtClean="0">
              <a:latin typeface="Arial" panose="020B0604020202020204" pitchFamily="34" charset="0"/>
              <a:cs typeface="Arial" panose="020B0604020202020204" pitchFamily="34" charset="0"/>
            </a:endParaRPr>
          </a:p>
          <a:p>
            <a:pPr>
              <a:lnSpc>
                <a:spcPct val="100000"/>
              </a:lnSpc>
            </a:pPr>
            <a:r>
              <a:rPr lang="en-US" altLang="zh-CN" sz="1500" dirty="0">
                <a:latin typeface="Arial" panose="020B0604020202020204" pitchFamily="34" charset="0"/>
                <a:cs typeface="Arial" panose="020B0604020202020204" pitchFamily="34" charset="0"/>
              </a:rPr>
              <a:t>28-Homobrassinolide </a:t>
            </a:r>
            <a:r>
              <a:rPr lang="en-US" altLang="zh-CN" sz="1500" dirty="0" smtClean="0">
                <a:latin typeface="Arial" panose="020B0604020202020204" pitchFamily="34" charset="0"/>
                <a:cs typeface="Arial" panose="020B0604020202020204" pitchFamily="34" charset="0"/>
              </a:rPr>
              <a:t>Soluble </a:t>
            </a:r>
            <a:r>
              <a:rPr lang="en-US" altLang="zh-CN" sz="1500" dirty="0">
                <a:latin typeface="Arial" panose="020B0604020202020204" pitchFamily="34" charset="0"/>
                <a:cs typeface="Arial" panose="020B0604020202020204" pitchFamily="34" charset="0"/>
              </a:rPr>
              <a:t>L</a:t>
            </a:r>
            <a:r>
              <a:rPr lang="en-US" altLang="zh-CN" sz="1500" dirty="0" smtClean="0">
                <a:latin typeface="Arial" panose="020B0604020202020204" pitchFamily="34" charset="0"/>
                <a:cs typeface="Arial" panose="020B0604020202020204" pitchFamily="34" charset="0"/>
              </a:rPr>
              <a:t>iquid </a:t>
            </a:r>
            <a:r>
              <a:rPr lang="en-US" altLang="zh-CN" sz="1500" dirty="0">
                <a:latin typeface="Arial" panose="020B0604020202020204" pitchFamily="34" charset="0"/>
                <a:cs typeface="Arial" panose="020B0604020202020204" pitchFamily="34" charset="0"/>
              </a:rPr>
              <a:t>(</a:t>
            </a:r>
            <a:r>
              <a:rPr lang="de-CH" altLang="zh-CN" sz="1500" kern="0" dirty="0">
                <a:latin typeface="Arial" panose="020B0604020202020204" pitchFamily="34" charset="0"/>
                <a:cs typeface="Arial" panose="020B0604020202020204" pitchFamily="34" charset="0"/>
              </a:rPr>
              <a:t>SAMPLE </a:t>
            </a:r>
            <a:r>
              <a:rPr lang="de-CH" altLang="zh-CN" sz="1500" kern="0" dirty="0" smtClean="0">
                <a:latin typeface="Arial" panose="020B0604020202020204" pitchFamily="34" charset="0"/>
                <a:cs typeface="Arial" panose="020B0604020202020204" pitchFamily="34" charset="0"/>
              </a:rPr>
              <a:t>C</a:t>
            </a:r>
            <a:r>
              <a:rPr lang="en-US" altLang="zh-CN" sz="1500" dirty="0" smtClean="0">
                <a:latin typeface="Arial" panose="020B0604020202020204" pitchFamily="34" charset="0"/>
                <a:cs typeface="Arial" panose="020B0604020202020204" pitchFamily="34" charset="0"/>
              </a:rPr>
              <a:t>)</a:t>
            </a:r>
            <a:endParaRPr lang="zh-CN" altLang="zh-CN" sz="1500" dirty="0" smtClean="0">
              <a:latin typeface="Arial" panose="020B0604020202020204" pitchFamily="34" charset="0"/>
              <a:cs typeface="Arial" panose="020B0604020202020204" pitchFamily="34" charset="0"/>
            </a:endParaRPr>
          </a:p>
          <a:p>
            <a:pPr>
              <a:lnSpc>
                <a:spcPct val="100000"/>
              </a:lnSpc>
            </a:pPr>
            <a:r>
              <a:rPr lang="en-US" altLang="zh-CN" sz="1500" dirty="0">
                <a:latin typeface="Arial" panose="020B0604020202020204" pitchFamily="34" charset="0"/>
                <a:cs typeface="Arial" panose="020B0604020202020204" pitchFamily="34" charset="0"/>
              </a:rPr>
              <a:t>28-Homobrassinolide </a:t>
            </a:r>
            <a:r>
              <a:rPr lang="en-US" altLang="zh-CN" sz="1500" dirty="0" smtClean="0">
                <a:latin typeface="Arial" panose="020B0604020202020204" pitchFamily="34" charset="0"/>
                <a:cs typeface="Arial" panose="020B0604020202020204" pitchFamily="34" charset="0"/>
              </a:rPr>
              <a:t>Soluble Liquid </a:t>
            </a:r>
            <a:r>
              <a:rPr lang="en-US" altLang="zh-CN" sz="1500" dirty="0">
                <a:latin typeface="Arial" panose="020B0604020202020204" pitchFamily="34" charset="0"/>
                <a:cs typeface="Arial" panose="020B0604020202020204" pitchFamily="34" charset="0"/>
              </a:rPr>
              <a:t>(</a:t>
            </a:r>
            <a:r>
              <a:rPr lang="de-CH" altLang="zh-CN" sz="1500" kern="0" dirty="0">
                <a:latin typeface="Arial" panose="020B0604020202020204" pitchFamily="34" charset="0"/>
                <a:cs typeface="Arial" panose="020B0604020202020204" pitchFamily="34" charset="0"/>
              </a:rPr>
              <a:t>SAMPLE </a:t>
            </a:r>
            <a:r>
              <a:rPr lang="de-CH" altLang="zh-CN" sz="1500" kern="0" dirty="0" smtClean="0">
                <a:latin typeface="Arial" panose="020B0604020202020204" pitchFamily="34" charset="0"/>
                <a:cs typeface="Arial" panose="020B0604020202020204" pitchFamily="34" charset="0"/>
              </a:rPr>
              <a:t>D</a:t>
            </a:r>
            <a:r>
              <a:rPr lang="en-US" altLang="zh-CN" sz="1500" dirty="0" smtClean="0">
                <a:latin typeface="Arial" panose="020B0604020202020204" pitchFamily="34" charset="0"/>
                <a:cs typeface="Arial" panose="020B0604020202020204" pitchFamily="34" charset="0"/>
              </a:rPr>
              <a:t>)</a:t>
            </a:r>
            <a:endParaRPr lang="zh-CN" altLang="zh-CN" sz="1500" dirty="0" smtClean="0">
              <a:latin typeface="Arial" panose="020B0604020202020204" pitchFamily="34" charset="0"/>
              <a:cs typeface="Arial" panose="020B0604020202020204" pitchFamily="34" charset="0"/>
            </a:endParaRPr>
          </a:p>
          <a:p>
            <a:pPr>
              <a:lnSpc>
                <a:spcPct val="100000"/>
              </a:lnSpc>
            </a:pPr>
            <a:r>
              <a:rPr lang="en-US" altLang="zh-CN" sz="1500" dirty="0">
                <a:latin typeface="Arial" panose="020B0604020202020204" pitchFamily="34" charset="0"/>
                <a:cs typeface="Arial" panose="020B0604020202020204" pitchFamily="34" charset="0"/>
              </a:rPr>
              <a:t>28-Homobrassinolide </a:t>
            </a:r>
            <a:r>
              <a:rPr lang="en-US" altLang="zh-CN" sz="1500" dirty="0" err="1">
                <a:latin typeface="Arial" panose="020B0604020202020204" pitchFamily="34" charset="0"/>
                <a:cs typeface="Arial" panose="020B0604020202020204" pitchFamily="34" charset="0"/>
              </a:rPr>
              <a:t>Emulsifiable</a:t>
            </a:r>
            <a:r>
              <a:rPr lang="en-US" altLang="zh-CN" sz="1500" dirty="0">
                <a:latin typeface="Arial" panose="020B0604020202020204" pitchFamily="34" charset="0"/>
                <a:cs typeface="Arial" panose="020B0604020202020204" pitchFamily="34" charset="0"/>
              </a:rPr>
              <a:t> </a:t>
            </a:r>
            <a:r>
              <a:rPr lang="en-US" altLang="zh-CN" sz="1500" dirty="0" smtClean="0">
                <a:latin typeface="Arial" panose="020B0604020202020204" pitchFamily="34" charset="0"/>
                <a:cs typeface="Arial" panose="020B0604020202020204" pitchFamily="34" charset="0"/>
              </a:rPr>
              <a:t>Concentrate </a:t>
            </a:r>
            <a:r>
              <a:rPr lang="en-US" altLang="zh-CN" sz="1500" dirty="0">
                <a:latin typeface="Arial" panose="020B0604020202020204" pitchFamily="34" charset="0"/>
                <a:cs typeface="Arial" panose="020B0604020202020204" pitchFamily="34" charset="0"/>
              </a:rPr>
              <a:t>(</a:t>
            </a:r>
            <a:r>
              <a:rPr lang="de-CH" altLang="zh-CN" sz="1500" kern="0" dirty="0">
                <a:latin typeface="Arial" panose="020B0604020202020204" pitchFamily="34" charset="0"/>
                <a:cs typeface="Arial" panose="020B0604020202020204" pitchFamily="34" charset="0"/>
              </a:rPr>
              <a:t>SAMPLE </a:t>
            </a:r>
            <a:r>
              <a:rPr lang="de-CH" altLang="zh-CN" sz="1500" kern="0" dirty="0" smtClean="0">
                <a:latin typeface="Arial" panose="020B0604020202020204" pitchFamily="34" charset="0"/>
                <a:cs typeface="Arial" panose="020B0604020202020204" pitchFamily="34" charset="0"/>
              </a:rPr>
              <a:t>E</a:t>
            </a:r>
            <a:r>
              <a:rPr lang="en-US" altLang="zh-CN" sz="1500" dirty="0" smtClean="0">
                <a:latin typeface="Arial" panose="020B0604020202020204" pitchFamily="34" charset="0"/>
                <a:cs typeface="Arial" panose="020B0604020202020204" pitchFamily="34" charset="0"/>
              </a:rPr>
              <a:t>)</a:t>
            </a:r>
            <a:endParaRPr lang="zh-CN" altLang="zh-CN" sz="1500" dirty="0" smtClean="0">
              <a:latin typeface="Arial" panose="020B0604020202020204" pitchFamily="34" charset="0"/>
              <a:cs typeface="Arial" panose="020B0604020202020204" pitchFamily="34" charset="0"/>
            </a:endParaRPr>
          </a:p>
          <a:p>
            <a:pPr>
              <a:buFont typeface="Wingdings" panose="05000000000000000000" pitchFamily="2" charset="2"/>
              <a:buChar char="ü"/>
            </a:pPr>
            <a:r>
              <a:rPr lang="en-US" altLang="zh-CN" b="1" dirty="0" smtClean="0">
                <a:latin typeface="Arial" panose="020B0604020202020204" pitchFamily="34" charset="0"/>
                <a:cs typeface="Arial" panose="020B0604020202020204" pitchFamily="34" charset="0"/>
              </a:rPr>
              <a:t>Protocol</a:t>
            </a:r>
            <a:endParaRPr lang="en-US" altLang="zh-CN" sz="1200" b="1" dirty="0" smtClean="0">
              <a:latin typeface="Arial" panose="020B0604020202020204" pitchFamily="34" charset="0"/>
              <a:cs typeface="Arial" panose="020B0604020202020204" pitchFamily="34" charset="0"/>
            </a:endParaRPr>
          </a:p>
          <a:p>
            <a:pPr algn="just"/>
            <a:r>
              <a:rPr lang="en-US" altLang="zh-CN" sz="1500" dirty="0" smtClean="0">
                <a:latin typeface="Arial" panose="020B0604020202020204" pitchFamily="34" charset="0"/>
                <a:cs typeface="Arial" panose="020B0604020202020204" pitchFamily="34" charset="0"/>
              </a:rPr>
              <a:t>The samples were analyzed on two different days with duplicate injections weighting per sample. Test and calibration solutions were prepared fresh on each day. The sample content was calculated using the mean value of the duplicate injections.</a:t>
            </a:r>
            <a:endParaRPr lang="zh-CN" altLang="en-US" sz="1500" dirty="0">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9</a:t>
            </a:fld>
            <a:endParaRPr lang="zh-CN" altLang="en-US"/>
          </a:p>
        </p:txBody>
      </p:sp>
    </p:spTree>
    <p:extLst>
      <p:ext uri="{BB962C8B-B14F-4D97-AF65-F5344CB8AC3E}">
        <p14:creationId xmlns:p14="http://schemas.microsoft.com/office/powerpoint/2010/main" val="38963918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TM04033925[[fn=水滴]]</Template>
  <TotalTime>5685</TotalTime>
  <Words>2167</Words>
  <Application>Microsoft Macintosh PowerPoint</Application>
  <PresentationFormat>宽屏</PresentationFormat>
  <Paragraphs>905</Paragraphs>
  <Slides>23</Slides>
  <Notes>4</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23</vt:i4>
      </vt:variant>
    </vt:vector>
  </HeadingPairs>
  <TitlesOfParts>
    <vt:vector size="33" baseType="lpstr">
      <vt:lpstr>Arial</vt:lpstr>
      <vt:lpstr>Arial Unicode MS</vt:lpstr>
      <vt:lpstr>Calibri</vt:lpstr>
      <vt:lpstr>Calibri Light</vt:lpstr>
      <vt:lpstr>Helvetica</vt:lpstr>
      <vt:lpstr>Times New Roman</vt:lpstr>
      <vt:lpstr>Tw Cen MT</vt:lpstr>
      <vt:lpstr>Wingdings</vt:lpstr>
      <vt:lpstr>宋体</vt:lpstr>
      <vt:lpstr>Office 主题</vt:lpstr>
      <vt:lpstr>28-Homobrassinolide- CIPAC Small Scale Collaborative Study</vt:lpstr>
      <vt:lpstr>GENERAL INFORMATION</vt:lpstr>
      <vt:lpstr>PARTICIPANTS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DATA EVALUATION AND DISCUSSION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Spirodiclofen- CIPAC Small Scale Collaborative Study</dc:title>
  <dc:creator>ccpia</dc:creator>
  <cp:lastModifiedBy>Microsoft Office 用户</cp:lastModifiedBy>
  <cp:revision>206</cp:revision>
  <cp:lastPrinted>2020-05-28T05:51:07Z</cp:lastPrinted>
  <dcterms:created xsi:type="dcterms:W3CDTF">2019-04-03T09:04:02Z</dcterms:created>
  <dcterms:modified xsi:type="dcterms:W3CDTF">2020-05-28T14:13:05Z</dcterms:modified>
</cp:coreProperties>
</file>